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340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269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270" r:id="rId27"/>
    <p:sldId id="271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341" r:id="rId42"/>
    <p:sldId id="343" r:id="rId43"/>
    <p:sldId id="344" r:id="rId44"/>
    <p:sldId id="345" r:id="rId45"/>
    <p:sldId id="346" r:id="rId46"/>
    <p:sldId id="288" r:id="rId47"/>
    <p:sldId id="368" r:id="rId48"/>
    <p:sldId id="367" r:id="rId49"/>
    <p:sldId id="347" r:id="rId50"/>
    <p:sldId id="348" r:id="rId51"/>
    <p:sldId id="329" r:id="rId52"/>
    <p:sldId id="330" r:id="rId53"/>
    <p:sldId id="331" r:id="rId54"/>
    <p:sldId id="332" r:id="rId55"/>
    <p:sldId id="335" r:id="rId56"/>
    <p:sldId id="336" r:id="rId57"/>
    <p:sldId id="349" r:id="rId58"/>
    <p:sldId id="311" r:id="rId59"/>
    <p:sldId id="338" r:id="rId60"/>
    <p:sldId id="339" r:id="rId61"/>
    <p:sldId id="36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66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67"/>
    <p:restoredTop sz="92784"/>
  </p:normalViewPr>
  <p:slideViewPr>
    <p:cSldViewPr>
      <p:cViewPr varScale="1">
        <p:scale>
          <a:sx n="71" d="100"/>
          <a:sy n="71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3CEEB-8F4C-0148-A3F8-40D20F8C8E31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F4532-04C3-8E4F-AE0D-51D939672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1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4532-04C3-8E4F-AE0D-51D9396728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9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4532-04C3-8E4F-AE0D-51D9396728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2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F4532-04C3-8E4F-AE0D-51D9396728D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6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Internet Society</a:t>
            </a:r>
            <a:endParaRPr lang="en-US" dirty="0"/>
          </a:p>
        </p:txBody>
      </p:sp>
      <p:sp>
        <p:nvSpPr>
          <p:cNvPr id="27652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B33E521-1FC8-D042-B898-908111F68F9B}" type="datetime1">
              <a:rPr lang="en-US" altLang="en-US" sz="1200">
                <a:latin typeface="Calibri" charset="0"/>
              </a:rPr>
              <a:pPr/>
              <a:t>1/28/2018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254BA2-6E96-2E40-890E-5682B8DD8343}" type="slidenum">
              <a:rPr lang="en-US" altLang="en-US" sz="1200">
                <a:latin typeface="Calibri" charset="0"/>
              </a:rPr>
              <a:pPr/>
              <a:t>67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2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Internet Society</a:t>
            </a:r>
            <a:endParaRPr lang="en-US" dirty="0"/>
          </a:p>
        </p:txBody>
      </p:sp>
      <p:sp>
        <p:nvSpPr>
          <p:cNvPr id="3686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0AD973-10E7-664D-A0FA-B0AC17E416FC}" type="datetime1">
              <a:rPr lang="en-US" altLang="en-US" sz="1200">
                <a:latin typeface="Calibri" charset="0"/>
              </a:rPr>
              <a:pPr/>
              <a:t>1/28/2018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9500817-EE5C-CE4F-9A2F-AEAF1417B6F9}" type="slidenum">
              <a:rPr lang="en-US" altLang="en-US" sz="1200">
                <a:latin typeface="Calibri" charset="0"/>
              </a:rPr>
              <a:pPr/>
              <a:t>75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0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4932-6D1B-FA45-A573-3A4EC55E943E}" type="datetime1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0000"/>
            <a:ext cx="2133600" cy="365125"/>
          </a:xfr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5BC2-B6F8-D846-9192-94A22A0363E4}" type="datetime1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5E98A-F4C8-8249-8A60-B5D585F7FBC8}" type="datetime1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ISOC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gray">
          <a:xfrm>
            <a:off x="228601" y="228601"/>
            <a:ext cx="8689975" cy="4764617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 userDrawn="1"/>
        </p:nvSpPr>
        <p:spPr bwMode="gray">
          <a:xfrm>
            <a:off x="7938" y="6633634"/>
            <a:ext cx="279244" cy="17543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216F07FE-E6C2-714A-953C-E1DEE5A4E4BB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grpSp>
        <p:nvGrpSpPr>
          <p:cNvPr id="6" name="Group 80"/>
          <p:cNvGrpSpPr>
            <a:grpSpLocks/>
          </p:cNvGrpSpPr>
          <p:nvPr userDrawn="1"/>
        </p:nvGrpSpPr>
        <p:grpSpPr bwMode="auto">
          <a:xfrm>
            <a:off x="7221539" y="5653619"/>
            <a:ext cx="1717675" cy="1000899"/>
            <a:chOff x="7221846" y="4239430"/>
            <a:chExt cx="1716666" cy="751789"/>
          </a:xfrm>
        </p:grpSpPr>
        <p:grpSp>
          <p:nvGrpSpPr>
            <p:cNvPr id="7" name="Group 81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9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1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9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1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2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3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4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6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7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8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9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3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4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5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9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0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8" name="TextBox 7"/>
            <p:cNvSpPr txBox="1"/>
            <p:nvPr userDrawn="1"/>
          </p:nvSpPr>
          <p:spPr bwMode="gray">
            <a:xfrm>
              <a:off x="7221846" y="4824498"/>
              <a:ext cx="1696040" cy="1338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82" name="Subtitle 2"/>
          <p:cNvSpPr>
            <a:spLocks noGrp="1"/>
          </p:cNvSpPr>
          <p:nvPr>
            <p:ph type="subTitle" idx="1"/>
          </p:nvPr>
        </p:nvSpPr>
        <p:spPr bwMode="gray">
          <a:xfrm>
            <a:off x="228606" y="2036360"/>
            <a:ext cx="8682411" cy="433965"/>
          </a:xfrm>
        </p:spPr>
        <p:txBody>
          <a:bodyPr lIns="274320" tIns="137160" rIns="274320">
            <a:noAutofit/>
          </a:bodyPr>
          <a:lstStyle>
            <a:lvl1pPr marL="0" indent="0" algn="l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3" name="Content Placeholder 2"/>
          <p:cNvSpPr>
            <a:spLocks noGrp="1"/>
          </p:cNvSpPr>
          <p:nvPr>
            <p:ph sz="quarter" idx="10"/>
          </p:nvPr>
        </p:nvSpPr>
        <p:spPr>
          <a:xfrm>
            <a:off x="491215" y="969903"/>
            <a:ext cx="7924567" cy="1362012"/>
          </a:xfrm>
        </p:spPr>
        <p:txBody>
          <a:bodyPr/>
          <a:lstStyle>
            <a:lvl1pPr>
              <a:defRPr sz="413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58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gray">
          <a:xfrm>
            <a:off x="228601" y="228601"/>
            <a:ext cx="8689975" cy="4764617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 userDrawn="1"/>
        </p:nvSpPr>
        <p:spPr bwMode="gray">
          <a:xfrm>
            <a:off x="7938" y="6633634"/>
            <a:ext cx="279244" cy="17543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65C72D4B-6868-9840-A074-D4F77987DB6B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grpSp>
        <p:nvGrpSpPr>
          <p:cNvPr id="6" name="Group 80"/>
          <p:cNvGrpSpPr>
            <a:grpSpLocks/>
          </p:cNvGrpSpPr>
          <p:nvPr userDrawn="1"/>
        </p:nvGrpSpPr>
        <p:grpSpPr bwMode="auto">
          <a:xfrm>
            <a:off x="7221539" y="5653619"/>
            <a:ext cx="1717675" cy="1000899"/>
            <a:chOff x="7221846" y="4239430"/>
            <a:chExt cx="1716666" cy="751789"/>
          </a:xfrm>
        </p:grpSpPr>
        <p:grpSp>
          <p:nvGrpSpPr>
            <p:cNvPr id="7" name="Group 81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9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1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9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0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1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2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3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4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6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7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8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9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0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1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2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3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4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5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9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0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2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8" name="TextBox 7"/>
            <p:cNvSpPr txBox="1"/>
            <p:nvPr userDrawn="1"/>
          </p:nvSpPr>
          <p:spPr bwMode="gray">
            <a:xfrm>
              <a:off x="7221846" y="4824498"/>
              <a:ext cx="1696040" cy="1338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84" name="Subtitle 2"/>
          <p:cNvSpPr>
            <a:spLocks noGrp="1"/>
          </p:cNvSpPr>
          <p:nvPr>
            <p:ph type="subTitle" idx="1"/>
          </p:nvPr>
        </p:nvSpPr>
        <p:spPr bwMode="gray">
          <a:xfrm>
            <a:off x="228606" y="2036360"/>
            <a:ext cx="8682411" cy="433965"/>
          </a:xfrm>
        </p:spPr>
        <p:txBody>
          <a:bodyPr lIns="274320" tIns="137160" rIns="274320">
            <a:noAutofit/>
          </a:bodyPr>
          <a:lstStyle>
            <a:lvl1pPr marL="0" indent="0" algn="l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1215" y="969903"/>
            <a:ext cx="7924567" cy="1362012"/>
          </a:xfrm>
        </p:spPr>
        <p:txBody>
          <a:bodyPr/>
          <a:lstStyle>
            <a:lvl1pPr>
              <a:defRPr sz="4130">
                <a:solidFill>
                  <a:srgbClr val="009FD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86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4BC7-267B-AD47-A329-FA4B2815CDE3}" type="datetime1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9A53-B24E-6249-ABF9-ABF928CBCF17}" type="datetime1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28D34-09A5-C44B-B656-E582FF3CDF1F}" type="datetime1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351E-5017-8247-9E17-6C599429F2AB}" type="datetime1">
              <a:rPr lang="en-US" smtClean="0"/>
              <a:t>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755B-279A-744B-A53D-E87DB83B941E}" type="datetime1">
              <a:rPr lang="en-US" smtClean="0"/>
              <a:t>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9A9D9-52B4-EC49-855D-2A6791C9C6F9}" type="datetime1">
              <a:rPr lang="en-US" smtClean="0"/>
              <a:t>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53BC-051F-5A4C-BF49-E4C03A975262}" type="datetime1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9706-4DD8-154D-AABC-A91FABCAAC14}" type="datetime1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00ADC-1259-E748-AAAB-07EAA38123A5}" type="datetime1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1000" y="2427238"/>
            <a:ext cx="7467600" cy="115416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n-US" sz="3600" b="1" dirty="0"/>
              <a:t>Internet of Things (</a:t>
            </a:r>
            <a:r>
              <a:rPr lang="en-US" sz="3600" b="1" dirty="0" err="1"/>
              <a:t>IoT</a:t>
            </a:r>
            <a:r>
              <a:rPr lang="en-US" sz="3600" b="1" dirty="0"/>
              <a:t>), Artificial Intelligence and Internet Governance</a:t>
            </a:r>
            <a:r>
              <a:rPr lang="en-US" sz="3200" b="1" dirty="0"/>
              <a:t> 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0218" y="3446889"/>
            <a:ext cx="7467600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800" b="1" dirty="0"/>
          </a:p>
          <a:p>
            <a:r>
              <a:rPr lang="en-US" sz="2400" b="1" dirty="0" err="1"/>
              <a:t>Sanjeeb</a:t>
            </a:r>
            <a:r>
              <a:rPr lang="en-US" sz="2400" b="1" dirty="0"/>
              <a:t> Prasad </a:t>
            </a:r>
            <a:r>
              <a:rPr lang="en-US" sz="2400" b="1" dirty="0" err="1"/>
              <a:t>Panday</a:t>
            </a:r>
            <a:r>
              <a:rPr lang="en-US" sz="2400" b="1" dirty="0"/>
              <a:t> (PhD)</a:t>
            </a:r>
          </a:p>
          <a:p>
            <a:r>
              <a:rPr lang="en-US" sz="2400" b="1" dirty="0"/>
              <a:t>Assistant Professor</a:t>
            </a:r>
          </a:p>
          <a:p>
            <a:r>
              <a:rPr lang="en-US" sz="2000" b="1" dirty="0"/>
              <a:t>Department of Electronics and Computer Engineering</a:t>
            </a:r>
          </a:p>
          <a:p>
            <a:r>
              <a:rPr lang="en-US" sz="2000" b="1" dirty="0" err="1"/>
              <a:t>Pulchowk</a:t>
            </a:r>
            <a:r>
              <a:rPr lang="en-US" sz="2000" b="1" dirty="0"/>
              <a:t> Campus, Institute of Engineering, </a:t>
            </a:r>
            <a:r>
              <a:rPr lang="en-US" sz="2000" b="1" dirty="0" err="1"/>
              <a:t>Tribhuvan</a:t>
            </a:r>
            <a:r>
              <a:rPr lang="en-US" sz="2000" b="1" dirty="0"/>
              <a:t> University</a:t>
            </a:r>
          </a:p>
          <a:p>
            <a:r>
              <a:rPr lang="en-US" sz="2400" b="1" dirty="0"/>
              <a:t>Acting Director</a:t>
            </a:r>
          </a:p>
          <a:p>
            <a:r>
              <a:rPr lang="en-US" sz="2000" b="1" dirty="0"/>
              <a:t>Information and Communication Technology Centre (ICTC)</a:t>
            </a:r>
          </a:p>
          <a:p>
            <a:pPr algn="ctr"/>
            <a:r>
              <a:rPr lang="en-US" sz="3200" b="1" dirty="0"/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49246"/>
            <a:ext cx="8001000" cy="161544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607-59E4-D847-ADAC-C43452508A1F}" type="datetime1">
              <a:rPr lang="en-US" smtClean="0"/>
              <a:t>1/28/2018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1143000" y="6356350"/>
            <a:ext cx="6248400" cy="365125"/>
          </a:xfrm>
        </p:spPr>
        <p:txBody>
          <a:bodyPr/>
          <a:lstStyle/>
          <a:p>
            <a:r>
              <a:rPr lang="en-US"/>
              <a:t>NEPAL SCHOOL ON INTERNET GOVERNANCE 2018
19-20 OF JANUARY 2018, NEPAL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12801" y="3937000"/>
            <a:ext cx="5625323" cy="10207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Things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4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ECHNOLOGIES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3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1130301"/>
            <a:ext cx="6981078" cy="453457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dirty="0"/>
              <a:t>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Technologies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4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1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IoT’s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realisation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depends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continuous</a:t>
            </a:r>
          </a:p>
          <a:p>
            <a:pPr>
              <a:lnSpc>
                <a:spcPts val="30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technical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innovation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fields  </a:t>
            </a:r>
          </a:p>
          <a:p>
            <a:pPr>
              <a:lnSpc>
                <a:spcPts val="34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From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wireless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nanotechnology  </a:t>
            </a:r>
          </a:p>
          <a:p>
            <a:pPr>
              <a:lnSpc>
                <a:spcPts val="40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technological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 </a:t>
            </a:r>
          </a:p>
          <a:p>
            <a:pPr>
              <a:lnSpc>
                <a:spcPts val="33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Identification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Addressability  </a:t>
            </a:r>
          </a:p>
          <a:p>
            <a:pPr>
              <a:lnSpc>
                <a:spcPts val="35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Sensing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34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Embedded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Intelligence  </a:t>
            </a:r>
          </a:p>
          <a:p>
            <a:pPr>
              <a:lnSpc>
                <a:spcPts val="3400"/>
              </a:lnSpc>
              <a:tabLst>
                <a:tab pos="342900" algn="l"/>
                <a:tab pos="457200" algn="l"/>
                <a:tab pos="14478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Miniaturisation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9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863601"/>
            <a:ext cx="7360476" cy="481670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dirty="0"/>
              <a:t>			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Identification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Addressability</a:t>
            </a:r>
          </a:p>
          <a:p>
            <a:pPr>
              <a:lnSpc>
                <a:spcPts val="48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dirty="0"/>
              <a:t>					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Mechanisms  </a:t>
            </a:r>
          </a:p>
          <a:p>
            <a:pPr>
              <a:lnSpc>
                <a:spcPts val="36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Needed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order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connect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everyday</a:t>
            </a:r>
          </a:p>
          <a:p>
            <a:pPr>
              <a:lnSpc>
                <a:spcPts val="26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objects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devices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32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To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databases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networks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31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So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collected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24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dirty="0"/>
              <a:t>		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processed  </a:t>
            </a:r>
          </a:p>
          <a:p>
            <a:pPr>
              <a:lnSpc>
                <a:spcPts val="36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Radio-frequency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identification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(RFID)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offers</a:t>
            </a:r>
          </a:p>
          <a:p>
            <a:pPr>
              <a:lnSpc>
                <a:spcPts val="27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functionality  </a:t>
            </a:r>
          </a:p>
          <a:p>
            <a:pPr>
              <a:lnSpc>
                <a:spcPts val="32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Also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barcodes,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2D/3D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codes  </a:t>
            </a:r>
          </a:p>
          <a:p>
            <a:pPr>
              <a:lnSpc>
                <a:spcPts val="3600"/>
              </a:lnSpc>
              <a:tabLst>
                <a:tab pos="342900" algn="l"/>
                <a:tab pos="457200" algn="l"/>
                <a:tab pos="546100" algn="l"/>
                <a:tab pos="736600" algn="l"/>
                <a:tab pos="2603500" algn="l"/>
              </a:tabLs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IPv6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provides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sufficient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address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space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6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581401" y="990600"/>
            <a:ext cx="2069477" cy="6745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Sensing 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0" y="1943101"/>
            <a:ext cx="7297190" cy="44371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detect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status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 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003300" y="2387601"/>
            <a:ext cx="3675686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technologies 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0" y="2794001"/>
            <a:ext cx="6750246" cy="44371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play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pivotal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bridging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gap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89000" y="3162301"/>
            <a:ext cx="5684248" cy="4308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virtual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worlds 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003300" y="3606801"/>
            <a:ext cx="6780702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Enable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physical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282701" y="3937001"/>
            <a:ext cx="1707199" cy="37959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environment  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003301" y="4343401"/>
            <a:ext cx="5908669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example,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electronic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jacket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460501" y="4724401"/>
            <a:ext cx="6238887" cy="3411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Collect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external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temperature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689101" y="5016501"/>
            <a:ext cx="4905189" cy="5975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jacket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adjusted</a:t>
            </a:r>
          </a:p>
          <a:p>
            <a:pPr>
              <a:lnSpc>
                <a:spcPts val="21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accordingly 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638300" y="990600"/>
            <a:ext cx="5498300" cy="6745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Embedded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Intelligence 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1" y="1943101"/>
            <a:ext cx="6234079" cy="5206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Embedded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intelligence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889001" y="2374901"/>
            <a:ext cx="2133597" cy="49500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themselves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003300" y="2908301"/>
            <a:ext cx="6834500" cy="45653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To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further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enhance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power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network  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460500" y="3365501"/>
            <a:ext cx="6306214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devolving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capabilities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689100" y="3683001"/>
            <a:ext cx="3492944" cy="37959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edges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network 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46100" y="4114801"/>
            <a:ext cx="7102906" cy="5206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Empower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devices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edges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889000" y="4572000"/>
            <a:ext cx="5711500" cy="94384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network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take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</a:p>
          <a:p>
            <a:pPr>
              <a:lnSpc>
                <a:spcPts val="35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decisions 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6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1079500"/>
            <a:ext cx="6488956" cy="29315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342900" algn="l"/>
                <a:tab pos="457200" algn="l"/>
                <a:tab pos="736600" algn="l"/>
                <a:tab pos="2095500" algn="l"/>
              </a:tabLst>
            </a:pPr>
            <a:r>
              <a:rPr lang="en-US" altLang="zh-CN" dirty="0"/>
              <a:t>	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Miniaturisation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600"/>
              </a:lnSpc>
              <a:tabLst>
                <a:tab pos="342900" algn="l"/>
                <a:tab pos="457200" algn="l"/>
                <a:tab pos="736600" algn="l"/>
                <a:tab pos="2095500" algn="l"/>
              </a:tabLst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Advances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miniaturization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3600"/>
              </a:lnSpc>
              <a:tabLst>
                <a:tab pos="342900" algn="l"/>
                <a:tab pos="457200" algn="l"/>
                <a:tab pos="736600" algn="l"/>
                <a:tab pos="2095500" algn="l"/>
              </a:tabLst>
            </a:pPr>
            <a:r>
              <a:rPr lang="en-US" altLang="zh-CN" dirty="0"/>
              <a:t>	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nanotechnology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4100"/>
              </a:lnSpc>
              <a:tabLst>
                <a:tab pos="342900" algn="l"/>
                <a:tab pos="457200" algn="l"/>
                <a:tab pos="736600" algn="l"/>
                <a:tab pos="2095500" algn="l"/>
              </a:tabLst>
            </a:pPr>
            <a:r>
              <a:rPr lang="en-US" altLang="zh-CN" dirty="0"/>
              <a:t>		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Smaller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smaller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300"/>
              </a:lnSpc>
              <a:tabLst>
                <a:tab pos="342900" algn="l"/>
                <a:tab pos="457200" algn="l"/>
                <a:tab pos="736600" algn="l"/>
                <a:tab pos="2095500" algn="l"/>
              </a:tabLst>
            </a:pPr>
            <a:r>
              <a:rPr lang="en-US" altLang="zh-CN" dirty="0"/>
              <a:t>			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ability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interact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06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1092201"/>
            <a:ext cx="6764672" cy="341888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342900" algn="l"/>
                <a:tab pos="457200" algn="l"/>
                <a:tab pos="736600" algn="l"/>
                <a:tab pos="3619500" algn="l"/>
              </a:tabLst>
            </a:pPr>
            <a:r>
              <a:rPr lang="en-US" altLang="zh-CN" dirty="0"/>
              <a:t>	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600"/>
              </a:lnSpc>
              <a:tabLst>
                <a:tab pos="342900" algn="l"/>
                <a:tab pos="457200" algn="l"/>
                <a:tab pos="736600" algn="l"/>
                <a:tab pos="3619500" algn="l"/>
              </a:tabLst>
            </a:pP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combination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these</a:t>
            </a:r>
          </a:p>
          <a:p>
            <a:pPr>
              <a:lnSpc>
                <a:spcPts val="3600"/>
              </a:lnSpc>
              <a:tabLst>
                <a:tab pos="342900" algn="l"/>
                <a:tab pos="457200" algn="l"/>
                <a:tab pos="736600" algn="l"/>
                <a:tab pos="3619500" algn="l"/>
              </a:tabLst>
            </a:pPr>
            <a:r>
              <a:rPr lang="en-US" altLang="zh-CN" dirty="0"/>
              <a:t>	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developments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create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800"/>
              </a:lnSpc>
              <a:tabLst>
                <a:tab pos="342900" algn="l"/>
                <a:tab pos="457200" algn="l"/>
                <a:tab pos="736600" algn="l"/>
                <a:tab pos="3619500" algn="l"/>
              </a:tabLst>
            </a:pPr>
            <a:r>
              <a:rPr lang="en-US" altLang="zh-CN" dirty="0"/>
              <a:t>	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4200"/>
              </a:lnSpc>
              <a:tabLst>
                <a:tab pos="342900" algn="l"/>
                <a:tab pos="457200" algn="l"/>
                <a:tab pos="736600" algn="l"/>
                <a:tab pos="3619500" algn="l"/>
              </a:tabLst>
            </a:pPr>
            <a:r>
              <a:rPr lang="en-US" altLang="zh-CN" dirty="0"/>
              <a:t>		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Connecting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world’s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3200"/>
              </a:lnSpc>
              <a:tabLst>
                <a:tab pos="342900" algn="l"/>
                <a:tab pos="457200" algn="l"/>
                <a:tab pos="736600" algn="l"/>
                <a:tab pos="3619500" algn="l"/>
              </a:tabLst>
            </a:pPr>
            <a:r>
              <a:rPr lang="en-US" altLang="zh-CN" dirty="0"/>
              <a:t>			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intelligent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manner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95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12801" y="3937000"/>
            <a:ext cx="4323299" cy="10207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Things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4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HARACTERISTICS</a:t>
            </a: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97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4768122" y="2379714"/>
            <a:ext cx="1169855" cy="625371"/>
          </a:xfrm>
          <a:custGeom>
            <a:avLst/>
            <a:gdLst>
              <a:gd name="connsiteX0" fmla="*/ 1489 w 1169855"/>
              <a:gd name="connsiteY0" fmla="*/ 593863 h 625371"/>
              <a:gd name="connsiteX1" fmla="*/ 518760 w 1169855"/>
              <a:gd name="connsiteY1" fmla="*/ 175398 h 625371"/>
              <a:gd name="connsiteX2" fmla="*/ 1168365 w 1169855"/>
              <a:gd name="connsiteY2" fmla="*/ 31507 h 625371"/>
              <a:gd name="connsiteX3" fmla="*/ 651094 w 1169855"/>
              <a:gd name="connsiteY3" fmla="*/ 449972 h 625371"/>
              <a:gd name="connsiteX4" fmla="*/ 1489 w 1169855"/>
              <a:gd name="connsiteY4" fmla="*/ 593863 h 6253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9855" h="625371">
                <a:moveTo>
                  <a:pt x="1489" y="593863"/>
                </a:moveTo>
                <a:cubicBezTo>
                  <a:pt x="-35086" y="518044"/>
                  <a:pt x="196562" y="330719"/>
                  <a:pt x="518760" y="175398"/>
                </a:cubicBezTo>
                <a:cubicBezTo>
                  <a:pt x="841087" y="20077"/>
                  <a:pt x="1131917" y="-44311"/>
                  <a:pt x="1168365" y="31507"/>
                </a:cubicBezTo>
                <a:cubicBezTo>
                  <a:pt x="1204942" y="107326"/>
                  <a:pt x="973293" y="294651"/>
                  <a:pt x="651094" y="449972"/>
                </a:cubicBezTo>
                <a:cubicBezTo>
                  <a:pt x="328768" y="605293"/>
                  <a:pt x="37938" y="669682"/>
                  <a:pt x="1489" y="593863"/>
                </a:cubicBezTo>
              </a:path>
            </a:pathLst>
          </a:custGeom>
          <a:solidFill>
            <a:srgbClr val="4E538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7212087" y="2322055"/>
            <a:ext cx="968226" cy="537488"/>
          </a:xfrm>
          <a:custGeom>
            <a:avLst/>
            <a:gdLst>
              <a:gd name="connsiteX0" fmla="*/ 3544 w 968226"/>
              <a:gd name="connsiteY0" fmla="*/ 500265 h 537488"/>
              <a:gd name="connsiteX1" fmla="*/ 417945 w 968226"/>
              <a:gd name="connsiteY1" fmla="*/ 131457 h 537488"/>
              <a:gd name="connsiteX2" fmla="*/ 964681 w 968226"/>
              <a:gd name="connsiteY2" fmla="*/ 37223 h 537488"/>
              <a:gd name="connsiteX3" fmla="*/ 550280 w 968226"/>
              <a:gd name="connsiteY3" fmla="*/ 406031 h 537488"/>
              <a:gd name="connsiteX4" fmla="*/ 3544 w 968226"/>
              <a:gd name="connsiteY4" fmla="*/ 500265 h 5374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68226" h="537488">
                <a:moveTo>
                  <a:pt x="3544" y="500265"/>
                </a:moveTo>
                <a:cubicBezTo>
                  <a:pt x="-32904" y="424446"/>
                  <a:pt x="152516" y="259346"/>
                  <a:pt x="417945" y="131457"/>
                </a:cubicBezTo>
                <a:cubicBezTo>
                  <a:pt x="683376" y="3568"/>
                  <a:pt x="928105" y="-38595"/>
                  <a:pt x="964681" y="37223"/>
                </a:cubicBezTo>
                <a:cubicBezTo>
                  <a:pt x="1001130" y="113042"/>
                  <a:pt x="815709" y="278142"/>
                  <a:pt x="550280" y="406031"/>
                </a:cubicBezTo>
                <a:cubicBezTo>
                  <a:pt x="284850" y="533920"/>
                  <a:pt x="40120" y="576084"/>
                  <a:pt x="3544" y="500265"/>
                </a:cubicBezTo>
              </a:path>
            </a:pathLst>
          </a:custGeom>
          <a:solidFill>
            <a:srgbClr val="4E538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166908" y="5643659"/>
            <a:ext cx="1035357" cy="564957"/>
          </a:xfrm>
          <a:custGeom>
            <a:avLst/>
            <a:gdLst>
              <a:gd name="connsiteX0" fmla="*/ 2884 w 1035357"/>
              <a:gd name="connsiteY0" fmla="*/ 530560 h 564957"/>
              <a:gd name="connsiteX1" fmla="*/ 451575 w 1035357"/>
              <a:gd name="connsiteY1" fmla="*/ 145191 h 564957"/>
              <a:gd name="connsiteX2" fmla="*/ 1032473 w 1035357"/>
              <a:gd name="connsiteY2" fmla="*/ 34396 h 564957"/>
              <a:gd name="connsiteX3" fmla="*/ 583782 w 1035357"/>
              <a:gd name="connsiteY3" fmla="*/ 419765 h 564957"/>
              <a:gd name="connsiteX4" fmla="*/ 2884 w 1035357"/>
              <a:gd name="connsiteY4" fmla="*/ 530560 h 5649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35357" h="564957">
                <a:moveTo>
                  <a:pt x="2884" y="530560"/>
                </a:moveTo>
                <a:cubicBezTo>
                  <a:pt x="-33691" y="454741"/>
                  <a:pt x="167222" y="282199"/>
                  <a:pt x="451575" y="145191"/>
                </a:cubicBezTo>
                <a:cubicBezTo>
                  <a:pt x="735801" y="8171"/>
                  <a:pt x="996024" y="-41435"/>
                  <a:pt x="1032473" y="34396"/>
                </a:cubicBezTo>
                <a:cubicBezTo>
                  <a:pt x="1069049" y="110215"/>
                  <a:pt x="868135" y="282757"/>
                  <a:pt x="583782" y="419765"/>
                </a:cubicBezTo>
                <a:cubicBezTo>
                  <a:pt x="299556" y="556785"/>
                  <a:pt x="39333" y="606392"/>
                  <a:pt x="2884" y="530560"/>
                </a:cubicBezTo>
              </a:path>
            </a:pathLst>
          </a:custGeom>
          <a:solidFill>
            <a:srgbClr val="4E538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5911122" y="4970514"/>
            <a:ext cx="1169856" cy="625365"/>
          </a:xfrm>
          <a:custGeom>
            <a:avLst/>
            <a:gdLst>
              <a:gd name="connsiteX0" fmla="*/ 1489 w 1169856"/>
              <a:gd name="connsiteY0" fmla="*/ 593863 h 625365"/>
              <a:gd name="connsiteX1" fmla="*/ 518760 w 1169856"/>
              <a:gd name="connsiteY1" fmla="*/ 175398 h 625365"/>
              <a:gd name="connsiteX2" fmla="*/ 1168365 w 1169856"/>
              <a:gd name="connsiteY2" fmla="*/ 31507 h 625365"/>
              <a:gd name="connsiteX3" fmla="*/ 651095 w 1169856"/>
              <a:gd name="connsiteY3" fmla="*/ 449972 h 625365"/>
              <a:gd name="connsiteX4" fmla="*/ 1489 w 1169856"/>
              <a:gd name="connsiteY4" fmla="*/ 593863 h 6253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9856" h="625365">
                <a:moveTo>
                  <a:pt x="1489" y="593863"/>
                </a:moveTo>
                <a:cubicBezTo>
                  <a:pt x="-35086" y="518044"/>
                  <a:pt x="196562" y="330719"/>
                  <a:pt x="518760" y="175398"/>
                </a:cubicBezTo>
                <a:cubicBezTo>
                  <a:pt x="841086" y="20077"/>
                  <a:pt x="1131917" y="-44311"/>
                  <a:pt x="1168365" y="31507"/>
                </a:cubicBezTo>
                <a:cubicBezTo>
                  <a:pt x="1204942" y="107326"/>
                  <a:pt x="973294" y="294651"/>
                  <a:pt x="651095" y="449972"/>
                </a:cubicBezTo>
                <a:cubicBezTo>
                  <a:pt x="328768" y="605293"/>
                  <a:pt x="37938" y="669670"/>
                  <a:pt x="1489" y="593863"/>
                </a:cubicBezTo>
              </a:path>
            </a:pathLst>
          </a:custGeom>
          <a:solidFill>
            <a:srgbClr val="4E538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2253522" y="3903714"/>
            <a:ext cx="1169856" cy="625371"/>
          </a:xfrm>
          <a:custGeom>
            <a:avLst/>
            <a:gdLst>
              <a:gd name="connsiteX0" fmla="*/ 1490 w 1169856"/>
              <a:gd name="connsiteY0" fmla="*/ 593863 h 625371"/>
              <a:gd name="connsiteX1" fmla="*/ 518760 w 1169856"/>
              <a:gd name="connsiteY1" fmla="*/ 175398 h 625371"/>
              <a:gd name="connsiteX2" fmla="*/ 1168366 w 1169856"/>
              <a:gd name="connsiteY2" fmla="*/ 31507 h 625371"/>
              <a:gd name="connsiteX3" fmla="*/ 651095 w 1169856"/>
              <a:gd name="connsiteY3" fmla="*/ 449972 h 625371"/>
              <a:gd name="connsiteX4" fmla="*/ 1490 w 1169856"/>
              <a:gd name="connsiteY4" fmla="*/ 593863 h 6253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9856" h="625371">
                <a:moveTo>
                  <a:pt x="1490" y="593863"/>
                </a:moveTo>
                <a:cubicBezTo>
                  <a:pt x="-35086" y="518044"/>
                  <a:pt x="196562" y="330719"/>
                  <a:pt x="518760" y="175398"/>
                </a:cubicBezTo>
                <a:cubicBezTo>
                  <a:pt x="841087" y="20077"/>
                  <a:pt x="1131917" y="-44311"/>
                  <a:pt x="1168366" y="31507"/>
                </a:cubicBezTo>
                <a:cubicBezTo>
                  <a:pt x="1204942" y="107326"/>
                  <a:pt x="973294" y="294651"/>
                  <a:pt x="651095" y="449972"/>
                </a:cubicBezTo>
                <a:cubicBezTo>
                  <a:pt x="328769" y="605293"/>
                  <a:pt x="37938" y="669682"/>
                  <a:pt x="1490" y="593863"/>
                </a:cubicBezTo>
              </a:path>
            </a:pathLst>
          </a:custGeom>
          <a:solidFill>
            <a:srgbClr val="4E538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5100" y="1739900"/>
            <a:ext cx="6946900" cy="45212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55800" y="3683000"/>
            <a:ext cx="6731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25400" algn="l"/>
              </a:tabLst>
            </a:pPr>
            <a:r>
              <a:rPr lang="en-US" altLang="zh-CN" dirty="0"/>
              <a:t>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Event</a:t>
            </a:r>
          </a:p>
          <a:p>
            <a:pPr>
              <a:lnSpc>
                <a:spcPts val="2400"/>
              </a:lnSpc>
              <a:tabLst>
                <a:tab pos="25400" algn="l"/>
              </a:tabLst>
            </a:pP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Driven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7315200" y="2387600"/>
            <a:ext cx="9525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101600" algn="l"/>
              </a:tabLst>
            </a:pPr>
            <a:r>
              <a:rPr lang="en-US" altLang="zh-CN" dirty="0"/>
              <a:t>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Flexible</a:t>
            </a:r>
          </a:p>
          <a:p>
            <a:pPr>
              <a:lnSpc>
                <a:spcPts val="2400"/>
              </a:lnSpc>
              <a:tabLst>
                <a:tab pos="101600" algn="l"/>
              </a:tabLst>
            </a:pP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Structure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613400" y="5054600"/>
            <a:ext cx="7620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Sharing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2565400" y="5143500"/>
            <a:ext cx="13335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215900" algn="l"/>
                <a:tab pos="317500" algn="l"/>
              </a:tabLst>
            </a:pPr>
            <a:r>
              <a:rPr lang="en-US" altLang="zh-CN" dirty="0"/>
              <a:t>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Complex</a:t>
            </a:r>
          </a:p>
          <a:p>
            <a:pPr>
              <a:lnSpc>
                <a:spcPts val="2300"/>
              </a:lnSpc>
              <a:tabLst>
                <a:tab pos="215900" algn="l"/>
                <a:tab pos="317500" algn="l"/>
              </a:tabLst>
            </a:pPr>
            <a:r>
              <a:rPr lang="en-US" altLang="zh-CN" dirty="0"/>
              <a:t>	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Access</a:t>
            </a:r>
          </a:p>
          <a:p>
            <a:pPr>
              <a:lnSpc>
                <a:spcPts val="2400"/>
              </a:lnSpc>
              <a:tabLst>
                <a:tab pos="215900" algn="l"/>
                <a:tab pos="317500" algn="l"/>
              </a:tabLst>
            </a:pPr>
            <a:r>
              <a:rPr lang="en-US" altLang="zh-CN" sz="2006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Technologies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3530600" y="3517900"/>
            <a:ext cx="2921000" cy="152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1968500" algn="l"/>
              </a:tabLst>
            </a:pPr>
            <a:r>
              <a:rPr lang="en-US" altLang="zh-CN" sz="2796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200"/>
              </a:lnSpc>
              <a:tabLst>
                <a:tab pos="1968500" algn="l"/>
              </a:tabLst>
            </a:pPr>
            <a:r>
              <a:rPr lang="en-US" altLang="zh-CN" dirty="0"/>
              <a:t>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Semantic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622300" y="622300"/>
            <a:ext cx="6403100" cy="220060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25400" algn="l"/>
                <a:tab pos="3657600" algn="l"/>
                <a:tab pos="3784600" algn="l"/>
              </a:tabLst>
            </a:pPr>
            <a:r>
              <a:rPr lang="en-US" altLang="zh-CN" dirty="0"/>
              <a:t>	</a:t>
            </a: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What’s the Internet of Things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>
                <a:tab pos="25400" algn="l"/>
                <a:tab pos="3657600" algn="l"/>
                <a:tab pos="3784600" algn="l"/>
              </a:tabLst>
            </a:pPr>
            <a:r>
              <a:rPr lang="en-US" altLang="zh-CN" sz="2798" b="1" dirty="0">
                <a:solidFill>
                  <a:srgbClr val="858157"/>
                </a:solidFill>
                <a:latin typeface="Calibri" pitchFamily="18" charset="0"/>
                <a:cs typeface="Calibri" pitchFamily="18" charset="0"/>
              </a:rPr>
              <a:t>Characteristics</a:t>
            </a:r>
          </a:p>
          <a:p>
            <a:pPr>
              <a:lnSpc>
                <a:spcPts val="2900"/>
              </a:lnSpc>
              <a:tabLst>
                <a:tab pos="25400" algn="l"/>
                <a:tab pos="3657600" algn="l"/>
                <a:tab pos="3784600" algn="l"/>
              </a:tabLst>
            </a:pPr>
            <a:r>
              <a:rPr lang="en-US" altLang="zh-CN" dirty="0"/>
              <a:t>		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Ambient</a:t>
            </a:r>
          </a:p>
          <a:p>
            <a:pPr>
              <a:lnSpc>
                <a:spcPts val="2400"/>
              </a:lnSpc>
              <a:tabLst>
                <a:tab pos="25400" algn="l"/>
                <a:tab pos="3657600" algn="l"/>
                <a:tab pos="3784600" algn="l"/>
              </a:tabLst>
            </a:pPr>
            <a:r>
              <a:rPr lang="en-US" altLang="zh-CN" dirty="0"/>
              <a:t>	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Intelligence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08101" y="990600"/>
            <a:ext cx="6233501" cy="6745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Driven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Architecture 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1" y="1917701"/>
            <a:ext cx="6182783" cy="44371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Likely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event-driven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architecture 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003301" y="2311401"/>
            <a:ext cx="6484147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context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operations 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1" y="2679701"/>
            <a:ext cx="4192045" cy="44371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Driven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Architecture  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003300" y="3098801"/>
            <a:ext cx="6721392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production,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detection,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consumption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of,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282701" y="3378201"/>
            <a:ext cx="2842125" cy="37959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reaction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events 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460501" y="3746500"/>
            <a:ext cx="6120265" cy="82843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228600" algn="l"/>
              </a:tabLst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usually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initiated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outside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800"/>
              </a:lnSpc>
              <a:tabLst>
                <a:tab pos="2286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scope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program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handled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piece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code</a:t>
            </a:r>
          </a:p>
          <a:p>
            <a:pPr>
              <a:lnSpc>
                <a:spcPts val="2000"/>
              </a:lnSpc>
              <a:tabLst>
                <a:tab pos="2286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inside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program  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003301" y="4559300"/>
            <a:ext cx="6883295" cy="96949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2794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driven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typically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2200"/>
              </a:lnSpc>
              <a:tabLst>
                <a:tab pos="279400" algn="l"/>
              </a:tabLst>
            </a:pPr>
            <a:r>
              <a:rPr lang="en-US" altLang="zh-CN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asynchronous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external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needs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300"/>
              </a:lnSpc>
              <a:tabLst>
                <a:tab pos="279400" algn="l"/>
              </a:tabLst>
            </a:pPr>
            <a:r>
              <a:rPr lang="en-US" altLang="zh-CN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handled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program 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79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835150" y="1763903"/>
            <a:ext cx="755650" cy="653796"/>
          </a:xfrm>
          <a:custGeom>
            <a:avLst/>
            <a:gdLst>
              <a:gd name="connsiteX0" fmla="*/ 0 w 755650"/>
              <a:gd name="connsiteY0" fmla="*/ 326898 h 653796"/>
              <a:gd name="connsiteX1" fmla="*/ 189103 w 755650"/>
              <a:gd name="connsiteY1" fmla="*/ 0 h 653796"/>
              <a:gd name="connsiteX2" fmla="*/ 566547 w 755650"/>
              <a:gd name="connsiteY2" fmla="*/ 0 h 653796"/>
              <a:gd name="connsiteX3" fmla="*/ 755650 w 755650"/>
              <a:gd name="connsiteY3" fmla="*/ 326898 h 653796"/>
              <a:gd name="connsiteX4" fmla="*/ 566547 w 755650"/>
              <a:gd name="connsiteY4" fmla="*/ 653795 h 653796"/>
              <a:gd name="connsiteX5" fmla="*/ 189103 w 755650"/>
              <a:gd name="connsiteY5" fmla="*/ 653795 h 653796"/>
              <a:gd name="connsiteX6" fmla="*/ 0 w 755650"/>
              <a:gd name="connsiteY6" fmla="*/ 326898 h 6537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55650" h="653796">
                <a:moveTo>
                  <a:pt x="0" y="326898"/>
                </a:moveTo>
                <a:lnTo>
                  <a:pt x="189103" y="0"/>
                </a:lnTo>
                <a:lnTo>
                  <a:pt x="566547" y="0"/>
                </a:lnTo>
                <a:lnTo>
                  <a:pt x="755650" y="326898"/>
                </a:lnTo>
                <a:lnTo>
                  <a:pt x="566547" y="653795"/>
                </a:lnTo>
                <a:lnTo>
                  <a:pt x="189103" y="653795"/>
                </a:lnTo>
                <a:lnTo>
                  <a:pt x="0" y="326898"/>
                </a:lnTo>
              </a:path>
            </a:pathLst>
          </a:custGeom>
          <a:solidFill>
            <a:srgbClr val="80808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22450" y="1746250"/>
            <a:ext cx="768350" cy="666496"/>
          </a:xfrm>
          <a:custGeom>
            <a:avLst/>
            <a:gdLst>
              <a:gd name="connsiteX0" fmla="*/ 6350 w 768350"/>
              <a:gd name="connsiteY0" fmla="*/ 333248 h 666496"/>
              <a:gd name="connsiteX1" fmla="*/ 195453 w 768350"/>
              <a:gd name="connsiteY1" fmla="*/ 6350 h 666496"/>
              <a:gd name="connsiteX2" fmla="*/ 572897 w 768350"/>
              <a:gd name="connsiteY2" fmla="*/ 6350 h 666496"/>
              <a:gd name="connsiteX3" fmla="*/ 762000 w 768350"/>
              <a:gd name="connsiteY3" fmla="*/ 333248 h 666496"/>
              <a:gd name="connsiteX4" fmla="*/ 572897 w 768350"/>
              <a:gd name="connsiteY4" fmla="*/ 660145 h 666496"/>
              <a:gd name="connsiteX5" fmla="*/ 195453 w 768350"/>
              <a:gd name="connsiteY5" fmla="*/ 660145 h 666496"/>
              <a:gd name="connsiteX6" fmla="*/ 6350 w 768350"/>
              <a:gd name="connsiteY6" fmla="*/ 333248 h 6664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68350" h="666496">
                <a:moveTo>
                  <a:pt x="6350" y="333248"/>
                </a:moveTo>
                <a:lnTo>
                  <a:pt x="195453" y="6350"/>
                </a:lnTo>
                <a:lnTo>
                  <a:pt x="572897" y="6350"/>
                </a:lnTo>
                <a:lnTo>
                  <a:pt x="762000" y="333248"/>
                </a:lnTo>
                <a:lnTo>
                  <a:pt x="572897" y="660145"/>
                </a:lnTo>
                <a:lnTo>
                  <a:pt x="195453" y="660145"/>
                </a:lnTo>
                <a:lnTo>
                  <a:pt x="6350" y="33324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0C0C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866773" y="1786128"/>
            <a:ext cx="676274" cy="587248"/>
          </a:xfrm>
          <a:custGeom>
            <a:avLst/>
            <a:gdLst>
              <a:gd name="connsiteX0" fmla="*/ 6350 w 676274"/>
              <a:gd name="connsiteY0" fmla="*/ 293623 h 587248"/>
              <a:gd name="connsiteX1" fmla="*/ 172338 w 676274"/>
              <a:gd name="connsiteY1" fmla="*/ 6350 h 587248"/>
              <a:gd name="connsiteX2" fmla="*/ 503935 w 676274"/>
              <a:gd name="connsiteY2" fmla="*/ 6350 h 587248"/>
              <a:gd name="connsiteX3" fmla="*/ 669925 w 676274"/>
              <a:gd name="connsiteY3" fmla="*/ 293623 h 587248"/>
              <a:gd name="connsiteX4" fmla="*/ 503935 w 676274"/>
              <a:gd name="connsiteY4" fmla="*/ 580898 h 587248"/>
              <a:gd name="connsiteX5" fmla="*/ 172338 w 676274"/>
              <a:gd name="connsiteY5" fmla="*/ 580898 h 587248"/>
              <a:gd name="connsiteX6" fmla="*/ 6350 w 676274"/>
              <a:gd name="connsiteY6" fmla="*/ 293623 h 587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76274" h="587248">
                <a:moveTo>
                  <a:pt x="6350" y="293623"/>
                </a:moveTo>
                <a:lnTo>
                  <a:pt x="172338" y="6350"/>
                </a:lnTo>
                <a:lnTo>
                  <a:pt x="503935" y="6350"/>
                </a:lnTo>
                <a:lnTo>
                  <a:pt x="669925" y="293623"/>
                </a:lnTo>
                <a:lnTo>
                  <a:pt x="503935" y="580898"/>
                </a:lnTo>
                <a:lnTo>
                  <a:pt x="172338" y="580898"/>
                </a:lnTo>
                <a:lnTo>
                  <a:pt x="6350" y="29362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835150" y="2678303"/>
            <a:ext cx="755650" cy="653795"/>
          </a:xfrm>
          <a:custGeom>
            <a:avLst/>
            <a:gdLst>
              <a:gd name="connsiteX0" fmla="*/ 0 w 755650"/>
              <a:gd name="connsiteY0" fmla="*/ 326898 h 653795"/>
              <a:gd name="connsiteX1" fmla="*/ 189103 w 755650"/>
              <a:gd name="connsiteY1" fmla="*/ 0 h 653795"/>
              <a:gd name="connsiteX2" fmla="*/ 566547 w 755650"/>
              <a:gd name="connsiteY2" fmla="*/ 0 h 653795"/>
              <a:gd name="connsiteX3" fmla="*/ 755650 w 755650"/>
              <a:gd name="connsiteY3" fmla="*/ 326898 h 653795"/>
              <a:gd name="connsiteX4" fmla="*/ 566547 w 755650"/>
              <a:gd name="connsiteY4" fmla="*/ 653795 h 653795"/>
              <a:gd name="connsiteX5" fmla="*/ 189103 w 755650"/>
              <a:gd name="connsiteY5" fmla="*/ 653795 h 653795"/>
              <a:gd name="connsiteX6" fmla="*/ 0 w 755650"/>
              <a:gd name="connsiteY6" fmla="*/ 326898 h 6537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55650" h="653795">
                <a:moveTo>
                  <a:pt x="0" y="326898"/>
                </a:moveTo>
                <a:lnTo>
                  <a:pt x="189103" y="0"/>
                </a:lnTo>
                <a:lnTo>
                  <a:pt x="566547" y="0"/>
                </a:lnTo>
                <a:lnTo>
                  <a:pt x="755650" y="326898"/>
                </a:lnTo>
                <a:lnTo>
                  <a:pt x="566547" y="653795"/>
                </a:lnTo>
                <a:lnTo>
                  <a:pt x="189103" y="653795"/>
                </a:lnTo>
                <a:lnTo>
                  <a:pt x="0" y="326898"/>
                </a:lnTo>
              </a:path>
            </a:pathLst>
          </a:custGeom>
          <a:solidFill>
            <a:srgbClr val="80808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822450" y="2660650"/>
            <a:ext cx="768350" cy="666496"/>
          </a:xfrm>
          <a:custGeom>
            <a:avLst/>
            <a:gdLst>
              <a:gd name="connsiteX0" fmla="*/ 6350 w 768350"/>
              <a:gd name="connsiteY0" fmla="*/ 333248 h 666496"/>
              <a:gd name="connsiteX1" fmla="*/ 195453 w 768350"/>
              <a:gd name="connsiteY1" fmla="*/ 6350 h 666496"/>
              <a:gd name="connsiteX2" fmla="*/ 572897 w 768350"/>
              <a:gd name="connsiteY2" fmla="*/ 6350 h 666496"/>
              <a:gd name="connsiteX3" fmla="*/ 762000 w 768350"/>
              <a:gd name="connsiteY3" fmla="*/ 333248 h 666496"/>
              <a:gd name="connsiteX4" fmla="*/ 572897 w 768350"/>
              <a:gd name="connsiteY4" fmla="*/ 660146 h 666496"/>
              <a:gd name="connsiteX5" fmla="*/ 195453 w 768350"/>
              <a:gd name="connsiteY5" fmla="*/ 660146 h 666496"/>
              <a:gd name="connsiteX6" fmla="*/ 6350 w 768350"/>
              <a:gd name="connsiteY6" fmla="*/ 333248 h 6664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68350" h="666496">
                <a:moveTo>
                  <a:pt x="6350" y="333248"/>
                </a:moveTo>
                <a:lnTo>
                  <a:pt x="195453" y="6350"/>
                </a:lnTo>
                <a:lnTo>
                  <a:pt x="572897" y="6350"/>
                </a:lnTo>
                <a:lnTo>
                  <a:pt x="762000" y="333248"/>
                </a:lnTo>
                <a:lnTo>
                  <a:pt x="572897" y="660146"/>
                </a:lnTo>
                <a:lnTo>
                  <a:pt x="195453" y="660146"/>
                </a:lnTo>
                <a:lnTo>
                  <a:pt x="6350" y="33324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0C0C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866773" y="2700528"/>
            <a:ext cx="676274" cy="587248"/>
          </a:xfrm>
          <a:custGeom>
            <a:avLst/>
            <a:gdLst>
              <a:gd name="connsiteX0" fmla="*/ 6350 w 676274"/>
              <a:gd name="connsiteY0" fmla="*/ 293623 h 587248"/>
              <a:gd name="connsiteX1" fmla="*/ 172338 w 676274"/>
              <a:gd name="connsiteY1" fmla="*/ 6350 h 587248"/>
              <a:gd name="connsiteX2" fmla="*/ 503935 w 676274"/>
              <a:gd name="connsiteY2" fmla="*/ 6350 h 587248"/>
              <a:gd name="connsiteX3" fmla="*/ 669925 w 676274"/>
              <a:gd name="connsiteY3" fmla="*/ 293623 h 587248"/>
              <a:gd name="connsiteX4" fmla="*/ 503935 w 676274"/>
              <a:gd name="connsiteY4" fmla="*/ 580898 h 587248"/>
              <a:gd name="connsiteX5" fmla="*/ 172338 w 676274"/>
              <a:gd name="connsiteY5" fmla="*/ 580898 h 587248"/>
              <a:gd name="connsiteX6" fmla="*/ 6350 w 676274"/>
              <a:gd name="connsiteY6" fmla="*/ 293623 h 587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76274" h="587248">
                <a:moveTo>
                  <a:pt x="6350" y="293623"/>
                </a:moveTo>
                <a:lnTo>
                  <a:pt x="172338" y="6350"/>
                </a:lnTo>
                <a:lnTo>
                  <a:pt x="503935" y="6350"/>
                </a:lnTo>
                <a:lnTo>
                  <a:pt x="669925" y="293623"/>
                </a:lnTo>
                <a:lnTo>
                  <a:pt x="503935" y="580898"/>
                </a:lnTo>
                <a:lnTo>
                  <a:pt x="172338" y="580898"/>
                </a:lnTo>
                <a:lnTo>
                  <a:pt x="6350" y="29362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835150" y="3570478"/>
            <a:ext cx="755650" cy="653795"/>
          </a:xfrm>
          <a:custGeom>
            <a:avLst/>
            <a:gdLst>
              <a:gd name="connsiteX0" fmla="*/ 0 w 755650"/>
              <a:gd name="connsiteY0" fmla="*/ 326897 h 653795"/>
              <a:gd name="connsiteX1" fmla="*/ 189103 w 755650"/>
              <a:gd name="connsiteY1" fmla="*/ 0 h 653795"/>
              <a:gd name="connsiteX2" fmla="*/ 566547 w 755650"/>
              <a:gd name="connsiteY2" fmla="*/ 0 h 653795"/>
              <a:gd name="connsiteX3" fmla="*/ 755650 w 755650"/>
              <a:gd name="connsiteY3" fmla="*/ 326897 h 653795"/>
              <a:gd name="connsiteX4" fmla="*/ 566547 w 755650"/>
              <a:gd name="connsiteY4" fmla="*/ 653795 h 653795"/>
              <a:gd name="connsiteX5" fmla="*/ 189103 w 755650"/>
              <a:gd name="connsiteY5" fmla="*/ 653795 h 653795"/>
              <a:gd name="connsiteX6" fmla="*/ 0 w 755650"/>
              <a:gd name="connsiteY6" fmla="*/ 326897 h 6537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55650" h="653795">
                <a:moveTo>
                  <a:pt x="0" y="326897"/>
                </a:moveTo>
                <a:lnTo>
                  <a:pt x="189103" y="0"/>
                </a:lnTo>
                <a:lnTo>
                  <a:pt x="566547" y="0"/>
                </a:lnTo>
                <a:lnTo>
                  <a:pt x="755650" y="326897"/>
                </a:lnTo>
                <a:lnTo>
                  <a:pt x="566547" y="653795"/>
                </a:lnTo>
                <a:lnTo>
                  <a:pt x="189103" y="653795"/>
                </a:lnTo>
                <a:lnTo>
                  <a:pt x="0" y="326897"/>
                </a:lnTo>
              </a:path>
            </a:pathLst>
          </a:custGeom>
          <a:solidFill>
            <a:srgbClr val="80808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822450" y="3552825"/>
            <a:ext cx="768350" cy="666496"/>
          </a:xfrm>
          <a:custGeom>
            <a:avLst/>
            <a:gdLst>
              <a:gd name="connsiteX0" fmla="*/ 6350 w 768350"/>
              <a:gd name="connsiteY0" fmla="*/ 333247 h 666496"/>
              <a:gd name="connsiteX1" fmla="*/ 195453 w 768350"/>
              <a:gd name="connsiteY1" fmla="*/ 6350 h 666496"/>
              <a:gd name="connsiteX2" fmla="*/ 572897 w 768350"/>
              <a:gd name="connsiteY2" fmla="*/ 6350 h 666496"/>
              <a:gd name="connsiteX3" fmla="*/ 762000 w 768350"/>
              <a:gd name="connsiteY3" fmla="*/ 333247 h 666496"/>
              <a:gd name="connsiteX4" fmla="*/ 572897 w 768350"/>
              <a:gd name="connsiteY4" fmla="*/ 660146 h 666496"/>
              <a:gd name="connsiteX5" fmla="*/ 195453 w 768350"/>
              <a:gd name="connsiteY5" fmla="*/ 660146 h 666496"/>
              <a:gd name="connsiteX6" fmla="*/ 6350 w 768350"/>
              <a:gd name="connsiteY6" fmla="*/ 333247 h 6664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68350" h="666496">
                <a:moveTo>
                  <a:pt x="6350" y="333247"/>
                </a:moveTo>
                <a:lnTo>
                  <a:pt x="195453" y="6350"/>
                </a:lnTo>
                <a:lnTo>
                  <a:pt x="572897" y="6350"/>
                </a:lnTo>
                <a:lnTo>
                  <a:pt x="762000" y="333247"/>
                </a:lnTo>
                <a:lnTo>
                  <a:pt x="572897" y="660146"/>
                </a:lnTo>
                <a:lnTo>
                  <a:pt x="195453" y="660146"/>
                </a:lnTo>
                <a:lnTo>
                  <a:pt x="6350" y="33324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0C0C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866773" y="3592703"/>
            <a:ext cx="676274" cy="587247"/>
          </a:xfrm>
          <a:custGeom>
            <a:avLst/>
            <a:gdLst>
              <a:gd name="connsiteX0" fmla="*/ 6350 w 676274"/>
              <a:gd name="connsiteY0" fmla="*/ 293623 h 587247"/>
              <a:gd name="connsiteX1" fmla="*/ 172338 w 676274"/>
              <a:gd name="connsiteY1" fmla="*/ 6350 h 587247"/>
              <a:gd name="connsiteX2" fmla="*/ 503935 w 676274"/>
              <a:gd name="connsiteY2" fmla="*/ 6350 h 587247"/>
              <a:gd name="connsiteX3" fmla="*/ 669925 w 676274"/>
              <a:gd name="connsiteY3" fmla="*/ 293623 h 587247"/>
              <a:gd name="connsiteX4" fmla="*/ 503935 w 676274"/>
              <a:gd name="connsiteY4" fmla="*/ 580897 h 587247"/>
              <a:gd name="connsiteX5" fmla="*/ 172338 w 676274"/>
              <a:gd name="connsiteY5" fmla="*/ 580897 h 587247"/>
              <a:gd name="connsiteX6" fmla="*/ 6350 w 676274"/>
              <a:gd name="connsiteY6" fmla="*/ 293623 h 5872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76274" h="587247">
                <a:moveTo>
                  <a:pt x="6350" y="293623"/>
                </a:moveTo>
                <a:lnTo>
                  <a:pt x="172338" y="6350"/>
                </a:lnTo>
                <a:lnTo>
                  <a:pt x="503935" y="6350"/>
                </a:lnTo>
                <a:lnTo>
                  <a:pt x="669925" y="293623"/>
                </a:lnTo>
                <a:lnTo>
                  <a:pt x="503935" y="580897"/>
                </a:lnTo>
                <a:lnTo>
                  <a:pt x="172338" y="580897"/>
                </a:lnTo>
                <a:lnTo>
                  <a:pt x="6350" y="29362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1835150" y="4484878"/>
            <a:ext cx="755650" cy="653795"/>
          </a:xfrm>
          <a:custGeom>
            <a:avLst/>
            <a:gdLst>
              <a:gd name="connsiteX0" fmla="*/ 0 w 755650"/>
              <a:gd name="connsiteY0" fmla="*/ 326897 h 653795"/>
              <a:gd name="connsiteX1" fmla="*/ 189103 w 755650"/>
              <a:gd name="connsiteY1" fmla="*/ 0 h 653795"/>
              <a:gd name="connsiteX2" fmla="*/ 566547 w 755650"/>
              <a:gd name="connsiteY2" fmla="*/ 0 h 653795"/>
              <a:gd name="connsiteX3" fmla="*/ 755650 w 755650"/>
              <a:gd name="connsiteY3" fmla="*/ 326897 h 653795"/>
              <a:gd name="connsiteX4" fmla="*/ 566547 w 755650"/>
              <a:gd name="connsiteY4" fmla="*/ 653795 h 653795"/>
              <a:gd name="connsiteX5" fmla="*/ 189103 w 755650"/>
              <a:gd name="connsiteY5" fmla="*/ 653795 h 653795"/>
              <a:gd name="connsiteX6" fmla="*/ 0 w 755650"/>
              <a:gd name="connsiteY6" fmla="*/ 326897 h 6537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55650" h="653795">
                <a:moveTo>
                  <a:pt x="0" y="326897"/>
                </a:moveTo>
                <a:lnTo>
                  <a:pt x="189103" y="0"/>
                </a:lnTo>
                <a:lnTo>
                  <a:pt x="566547" y="0"/>
                </a:lnTo>
                <a:lnTo>
                  <a:pt x="755650" y="326897"/>
                </a:lnTo>
                <a:lnTo>
                  <a:pt x="566547" y="653795"/>
                </a:lnTo>
                <a:lnTo>
                  <a:pt x="189103" y="653795"/>
                </a:lnTo>
                <a:lnTo>
                  <a:pt x="0" y="326897"/>
                </a:lnTo>
              </a:path>
            </a:pathLst>
          </a:custGeom>
          <a:solidFill>
            <a:srgbClr val="80808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822450" y="4467225"/>
            <a:ext cx="768350" cy="666496"/>
          </a:xfrm>
          <a:custGeom>
            <a:avLst/>
            <a:gdLst>
              <a:gd name="connsiteX0" fmla="*/ 6350 w 768350"/>
              <a:gd name="connsiteY0" fmla="*/ 333247 h 666496"/>
              <a:gd name="connsiteX1" fmla="*/ 195453 w 768350"/>
              <a:gd name="connsiteY1" fmla="*/ 6350 h 666496"/>
              <a:gd name="connsiteX2" fmla="*/ 572897 w 768350"/>
              <a:gd name="connsiteY2" fmla="*/ 6350 h 666496"/>
              <a:gd name="connsiteX3" fmla="*/ 762000 w 768350"/>
              <a:gd name="connsiteY3" fmla="*/ 333247 h 666496"/>
              <a:gd name="connsiteX4" fmla="*/ 572897 w 768350"/>
              <a:gd name="connsiteY4" fmla="*/ 660146 h 666496"/>
              <a:gd name="connsiteX5" fmla="*/ 195453 w 768350"/>
              <a:gd name="connsiteY5" fmla="*/ 660146 h 666496"/>
              <a:gd name="connsiteX6" fmla="*/ 6350 w 768350"/>
              <a:gd name="connsiteY6" fmla="*/ 333247 h 6664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68350" h="666496">
                <a:moveTo>
                  <a:pt x="6350" y="333247"/>
                </a:moveTo>
                <a:lnTo>
                  <a:pt x="195453" y="6350"/>
                </a:lnTo>
                <a:lnTo>
                  <a:pt x="572897" y="6350"/>
                </a:lnTo>
                <a:lnTo>
                  <a:pt x="762000" y="333247"/>
                </a:lnTo>
                <a:lnTo>
                  <a:pt x="572897" y="660146"/>
                </a:lnTo>
                <a:lnTo>
                  <a:pt x="195453" y="660146"/>
                </a:lnTo>
                <a:lnTo>
                  <a:pt x="6350" y="33324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C0C0C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1866773" y="4507103"/>
            <a:ext cx="676274" cy="587247"/>
          </a:xfrm>
          <a:custGeom>
            <a:avLst/>
            <a:gdLst>
              <a:gd name="connsiteX0" fmla="*/ 6350 w 676274"/>
              <a:gd name="connsiteY0" fmla="*/ 293623 h 587247"/>
              <a:gd name="connsiteX1" fmla="*/ 172338 w 676274"/>
              <a:gd name="connsiteY1" fmla="*/ 6350 h 587247"/>
              <a:gd name="connsiteX2" fmla="*/ 503935 w 676274"/>
              <a:gd name="connsiteY2" fmla="*/ 6350 h 587247"/>
              <a:gd name="connsiteX3" fmla="*/ 669925 w 676274"/>
              <a:gd name="connsiteY3" fmla="*/ 293623 h 587247"/>
              <a:gd name="connsiteX4" fmla="*/ 503935 w 676274"/>
              <a:gd name="connsiteY4" fmla="*/ 580897 h 587247"/>
              <a:gd name="connsiteX5" fmla="*/ 172338 w 676274"/>
              <a:gd name="connsiteY5" fmla="*/ 580897 h 587247"/>
              <a:gd name="connsiteX6" fmla="*/ 6350 w 676274"/>
              <a:gd name="connsiteY6" fmla="*/ 293623 h 5872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76274" h="587247">
                <a:moveTo>
                  <a:pt x="6350" y="293623"/>
                </a:moveTo>
                <a:lnTo>
                  <a:pt x="172338" y="6350"/>
                </a:lnTo>
                <a:lnTo>
                  <a:pt x="503935" y="6350"/>
                </a:lnTo>
                <a:lnTo>
                  <a:pt x="669925" y="293623"/>
                </a:lnTo>
                <a:lnTo>
                  <a:pt x="503935" y="580897"/>
                </a:lnTo>
                <a:lnTo>
                  <a:pt x="172338" y="580897"/>
                </a:lnTo>
                <a:lnTo>
                  <a:pt x="6350" y="29362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100" y="1739900"/>
            <a:ext cx="5473700" cy="67310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6100" y="2654300"/>
            <a:ext cx="5473700" cy="673100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6100" y="3556000"/>
            <a:ext cx="5473700" cy="6604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6100" y="4470400"/>
            <a:ext cx="5473700" cy="660400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984500" y="2032000"/>
            <a:ext cx="3949700" cy="302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What’s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(IoT)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1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State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Art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IoT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0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Challenges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Limitation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IoT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2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Future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IoT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546100" y="660400"/>
            <a:ext cx="1752600" cy="445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1562100" algn="l"/>
              </a:tabLst>
            </a:pPr>
            <a:r>
              <a:rPr lang="en-US" altLang="zh-CN" sz="45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Outline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>
                <a:tab pos="1562100" algn="l"/>
              </a:tabLst>
            </a:pPr>
            <a:r>
              <a:rPr lang="en-US" altLang="zh-CN" dirty="0"/>
              <a:t>	</a:t>
            </a:r>
            <a:r>
              <a:rPr lang="en-US" altLang="zh-CN" sz="2402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100"/>
              </a:lnSpc>
              <a:tabLst>
                <a:tab pos="1562100" algn="l"/>
              </a:tabLst>
            </a:pPr>
            <a:r>
              <a:rPr lang="en-US" altLang="zh-CN" dirty="0"/>
              <a:t>	</a:t>
            </a:r>
            <a:r>
              <a:rPr lang="en-US" altLang="zh-CN" sz="24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000"/>
              </a:lnSpc>
              <a:tabLst>
                <a:tab pos="1562100" algn="l"/>
              </a:tabLst>
            </a:pPr>
            <a:r>
              <a:rPr lang="en-US" altLang="zh-CN" dirty="0"/>
              <a:t>	</a:t>
            </a:r>
            <a:r>
              <a:rPr lang="en-US" altLang="zh-CN" sz="24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200"/>
              </a:lnSpc>
              <a:tabLst>
                <a:tab pos="1562100" algn="l"/>
              </a:tabLst>
            </a:pPr>
            <a:r>
              <a:rPr lang="en-US" altLang="zh-CN" dirty="0"/>
              <a:t>	</a:t>
            </a:r>
            <a:r>
              <a:rPr lang="en-US" altLang="zh-CN" sz="24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1066800"/>
            <a:ext cx="6735818" cy="2893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457200" algn="l"/>
                <a:tab pos="736600" algn="l"/>
                <a:tab pos="914400" algn="l"/>
                <a:tab pos="1384300" algn="l"/>
              </a:tabLst>
            </a:pPr>
            <a:r>
              <a:rPr lang="en-US" altLang="zh-CN" dirty="0"/>
              <a:t>	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Ambient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Intelligence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200"/>
              </a:lnSpc>
              <a:tabLst>
                <a:tab pos="457200" algn="l"/>
                <a:tab pos="736600" algn="l"/>
                <a:tab pos="914400" algn="l"/>
                <a:tab pos="1384300" algn="l"/>
              </a:tabLst>
            </a:pP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Autonomous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intelligent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entities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600"/>
              </a:lnSpc>
              <a:tabLst>
                <a:tab pos="457200" algn="l"/>
                <a:tab pos="736600" algn="l"/>
                <a:tab pos="914400" algn="l"/>
                <a:tab pos="1384300" algn="l"/>
              </a:tabLst>
            </a:pPr>
            <a:r>
              <a:rPr lang="en-US" altLang="zh-CN" dirty="0"/>
              <a:t>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Interoperable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600"/>
              </a:lnSpc>
              <a:tabLst>
                <a:tab pos="457200" algn="l"/>
                <a:tab pos="736600" algn="l"/>
                <a:tab pos="914400" algn="l"/>
                <a:tab pos="1384300" algn="l"/>
              </a:tabLst>
            </a:pPr>
            <a:r>
              <a:rPr lang="en-US" altLang="zh-CN" dirty="0"/>
              <a:t>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auto-organise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600"/>
              </a:lnSpc>
              <a:tabLst>
                <a:tab pos="457200" algn="l"/>
                <a:tab pos="736600" algn="l"/>
                <a:tab pos="914400" algn="l"/>
                <a:tab pos="1384300" algn="l"/>
              </a:tabLst>
            </a:pPr>
            <a:r>
              <a:rPr lang="en-US" altLang="zh-CN" dirty="0"/>
              <a:t>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independently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pursue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shared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384300" algn="l"/>
              </a:tabLst>
            </a:pPr>
            <a:r>
              <a:rPr lang="en-US" altLang="zh-CN" dirty="0"/>
              <a:t>	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objectives  </a:t>
            </a:r>
          </a:p>
          <a:p>
            <a:pPr>
              <a:lnSpc>
                <a:spcPts val="2300"/>
              </a:lnSpc>
              <a:tabLst>
                <a:tab pos="457200" algn="l"/>
                <a:tab pos="736600" algn="l"/>
                <a:tab pos="914400" algn="l"/>
                <a:tab pos="1384300" algn="l"/>
              </a:tabLst>
            </a:pPr>
            <a:r>
              <a:rPr lang="en-US" altLang="zh-CN" dirty="0"/>
              <a:t>			</a:t>
            </a: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9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Depending</a:t>
            </a:r>
            <a:r>
              <a:rPr lang="en-US" altLang="zh-CN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context,</a:t>
            </a:r>
            <a:r>
              <a:rPr lang="en-US" altLang="zh-CN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circumstances</a:t>
            </a:r>
            <a:r>
              <a:rPr lang="en-US" altLang="zh-CN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environment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8255000" y="3556001"/>
            <a:ext cx="243656" cy="31547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CN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1" y="3886201"/>
            <a:ext cx="6924973" cy="129009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</a:tabLst>
            </a:pP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Autonomous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behaviour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original</a:t>
            </a:r>
          </a:p>
          <a:p>
            <a:pPr>
              <a:lnSpc>
                <a:spcPts val="2200"/>
              </a:lnSpc>
              <a:tabLst>
                <a:tab pos="342900" algn="l"/>
                <a:tab pos="457200" algn="l"/>
                <a:tab pos="736600" algn="l"/>
              </a:tabLst>
            </a:pPr>
            <a:r>
              <a:rPr lang="en-US" altLang="zh-CN" dirty="0"/>
              <a:t>	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concept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  </a:t>
            </a:r>
          </a:p>
          <a:p>
            <a:pPr>
              <a:lnSpc>
                <a:spcPts val="2700"/>
              </a:lnSpc>
              <a:tabLst>
                <a:tab pos="342900" algn="l"/>
                <a:tab pos="457200" algn="l"/>
                <a:tab pos="736600" algn="l"/>
              </a:tabLst>
            </a:pPr>
            <a:r>
              <a:rPr lang="en-US" altLang="zh-CN" dirty="0"/>
              <a:t>	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Recent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shift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research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integrate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concepts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900"/>
              </a:lnSpc>
              <a:tabLst>
                <a:tab pos="342900" algn="l"/>
                <a:tab pos="457200" algn="l"/>
                <a:tab pos="736600" algn="l"/>
              </a:tabLst>
            </a:pPr>
            <a:r>
              <a:rPr lang="en-US" altLang="zh-CN" dirty="0"/>
              <a:t>		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autonomous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 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460500" y="5118101"/>
            <a:ext cx="84960" cy="21287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689101" y="5143500"/>
            <a:ext cx="7120539" cy="104644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6756400" algn="l"/>
              </a:tabLst>
            </a:pP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Autonomous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Internet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Things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Increasing Robustness,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Scalability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Agility</a:t>
            </a:r>
          </a:p>
          <a:p>
            <a:pPr>
              <a:lnSpc>
                <a:spcPts val="1200"/>
              </a:lnSpc>
              <a:tabLst>
                <a:tab pos="6756400" algn="l"/>
              </a:tabLst>
            </a:pP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Logistic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Networks</a:t>
            </a:r>
            <a:r>
              <a:rPr lang="en-US" altLang="zh-CN" sz="1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>
                <a:tab pos="6756400" algn="l"/>
              </a:tabLst>
            </a:pPr>
            <a:r>
              <a:rPr lang="en-US" altLang="zh-CN" dirty="0"/>
              <a:t>	</a:t>
            </a:r>
            <a:r>
              <a:rPr lang="en-US" altLang="zh-CN" sz="1200" dirty="0">
                <a:solidFill>
                  <a:srgbClr val="898989"/>
                </a:solidFill>
                <a:latin typeface="Calibri" pitchFamily="18" charset="0"/>
                <a:cs typeface="Calibri" pitchFamily="18" charset="0"/>
              </a:rPr>
              <a:t>    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42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476500" y="990600"/>
            <a:ext cx="4154984" cy="6745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 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46100" y="1943101"/>
            <a:ext cx="6419514" cy="48218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considered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studied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889000" y="2349501"/>
            <a:ext cx="2620910" cy="46935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zh-CN" sz="3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003301" y="2857500"/>
            <a:ext cx="5864169" cy="7771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279400" algn="l"/>
              </a:tabLst>
            </a:pP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Due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huge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links/</a:t>
            </a:r>
          </a:p>
          <a:p>
            <a:pPr>
              <a:lnSpc>
                <a:spcPts val="2700"/>
              </a:lnSpc>
              <a:tabLst>
                <a:tab pos="279400" algn="l"/>
              </a:tabLst>
            </a:pPr>
            <a:r>
              <a:rPr lang="en-US" altLang="zh-CN" dirty="0"/>
              <a:t>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interactions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autonomous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actors  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460500" y="3632201"/>
            <a:ext cx="4815934" cy="3667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integrate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actors 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46100" y="4025901"/>
            <a:ext cx="3270126" cy="48218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003301" y="4508501"/>
            <a:ext cx="6619697" cy="4308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A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composed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interconnected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282701" y="4889500"/>
            <a:ext cx="6033703" cy="113620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whole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exhibit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properites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</a:p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obvious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properties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individual</a:t>
            </a:r>
          </a:p>
          <a:p>
            <a:pPr>
              <a:lnSpc>
                <a:spcPts val="2800"/>
              </a:lnSpc>
            </a:pP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parts 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83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33400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349500" y="990600"/>
            <a:ext cx="4374596" cy="67454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Systems 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04801" y="2019300"/>
            <a:ext cx="3940181" cy="303416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Characteristics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include  </a:t>
            </a:r>
          </a:p>
          <a:p>
            <a:pPr>
              <a:lnSpc>
                <a:spcPts val="19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Cascading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failures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Difficult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boundary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determination  </a:t>
            </a:r>
          </a:p>
          <a:p>
            <a:pPr>
              <a:lnSpc>
                <a:spcPts val="21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memory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(prior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states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</a:p>
          <a:p>
            <a:pPr>
              <a:lnSpc>
                <a:spcPts val="15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influence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states)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nested  </a:t>
            </a:r>
          </a:p>
          <a:p>
            <a:pPr>
              <a:lnSpc>
                <a:spcPts val="21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linear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relationships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(small</a:t>
            </a:r>
          </a:p>
          <a:p>
            <a:pPr>
              <a:lnSpc>
                <a:spcPts val="15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change,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i.e.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6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butterfly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effect)  </a:t>
            </a:r>
          </a:p>
          <a:p>
            <a:pPr>
              <a:lnSpc>
                <a:spcPts val="21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Feedback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loops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relationships  </a:t>
            </a:r>
          </a:p>
          <a:p>
            <a:pPr>
              <a:lnSpc>
                <a:spcPts val="16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Effects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element’s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behaviour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</a:p>
          <a:p>
            <a:pPr>
              <a:lnSpc>
                <a:spcPts val="13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	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fed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way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element</a:t>
            </a:r>
          </a:p>
          <a:p>
            <a:pPr>
              <a:lnSpc>
                <a:spcPts val="1300"/>
              </a:lnSpc>
              <a:tabLst>
                <a:tab pos="457200" algn="l"/>
                <a:tab pos="736600" algn="l"/>
                <a:tab pos="914400" algn="l"/>
                <a:tab pos="1143000" algn="l"/>
              </a:tabLst>
            </a:pPr>
            <a:r>
              <a:rPr lang="en-US" altLang="zh-CN" dirty="0"/>
              <a:t>		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itself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altered 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559300" y="2057400"/>
            <a:ext cx="4031553" cy="423962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Examples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</a:p>
          <a:p>
            <a:pPr>
              <a:lnSpc>
                <a:spcPts val="18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whose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been</a:t>
            </a:r>
          </a:p>
          <a:p>
            <a:pPr>
              <a:lnSpc>
                <a:spcPts val="19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developed  </a:t>
            </a:r>
          </a:p>
          <a:p>
            <a:pPr>
              <a:lnSpc>
                <a:spcPts val="20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colonies  </a:t>
            </a:r>
          </a:p>
          <a:p>
            <a:pPr>
              <a:lnSpc>
                <a:spcPts val="21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economies,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social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structures  </a:t>
            </a:r>
          </a:p>
          <a:p>
            <a:pPr>
              <a:lnSpc>
                <a:spcPts val="20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Climate  </a:t>
            </a:r>
          </a:p>
          <a:p>
            <a:pPr>
              <a:lnSpc>
                <a:spcPts val="19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systems  </a:t>
            </a:r>
          </a:p>
          <a:p>
            <a:pPr>
              <a:lnSpc>
                <a:spcPts val="21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living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  </a:t>
            </a:r>
          </a:p>
          <a:p>
            <a:pPr>
              <a:lnSpc>
                <a:spcPts val="19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beings  </a:t>
            </a:r>
          </a:p>
          <a:p>
            <a:pPr>
              <a:lnSpc>
                <a:spcPts val="21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Modern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5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telecommunication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infrastructures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100"/>
              </a:lnSpc>
              <a:tabLst>
                <a:tab pos="342900" algn="l"/>
                <a:tab pos="457200" algn="l"/>
                <a:tab pos="736600" algn="l"/>
                <a:tab pos="3886200" algn="l"/>
              </a:tabLst>
            </a:pPr>
            <a:r>
              <a:rPr lang="en-US" altLang="zh-CN" dirty="0"/>
              <a:t>				</a:t>
            </a:r>
            <a:r>
              <a:rPr lang="en-US" altLang="zh-CN" sz="1200" dirty="0">
                <a:solidFill>
                  <a:srgbClr val="898989"/>
                </a:solidFill>
                <a:latin typeface="Calibri" pitchFamily="18" charset="0"/>
                <a:cs typeface="Calibri" pitchFamily="18" charset="0"/>
              </a:rPr>
              <a:t>   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8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609602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1" y="1066800"/>
            <a:ext cx="8621847" cy="284180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342900" algn="l"/>
                <a:tab pos="457200" algn="l"/>
                <a:tab pos="736600" algn="l"/>
                <a:tab pos="812800" algn="l"/>
              </a:tabLst>
            </a:pPr>
            <a:r>
              <a:rPr lang="en-US" altLang="zh-CN" dirty="0"/>
              <a:t>	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Semantic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Interoperability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700"/>
              </a:lnSpc>
              <a:tabLst>
                <a:tab pos="342900" algn="l"/>
                <a:tab pos="457200" algn="l"/>
                <a:tab pos="736600" algn="l"/>
                <a:tab pos="812800" algn="l"/>
              </a:tabLst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understand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semantic</a:t>
            </a:r>
          </a:p>
          <a:p>
            <a:pPr>
              <a:lnSpc>
                <a:spcPts val="1800"/>
              </a:lnSpc>
              <a:tabLst>
                <a:tab pos="342900" algn="l"/>
                <a:tab pos="457200" algn="l"/>
                <a:tab pos="736600" algn="l"/>
                <a:tab pos="812800" algn="l"/>
              </a:tabLst>
            </a:pPr>
            <a:r>
              <a:rPr lang="en-US" altLang="zh-CN" sz="2400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interoperability  </a:t>
            </a:r>
          </a:p>
          <a:p>
            <a:pPr>
              <a:lnSpc>
                <a:spcPts val="2200"/>
              </a:lnSpc>
              <a:tabLst>
                <a:tab pos="342900" algn="l"/>
                <a:tab pos="457200" algn="l"/>
                <a:tab pos="736600" algn="l"/>
                <a:tab pos="812800" algn="l"/>
              </a:tabLst>
            </a:pPr>
            <a:r>
              <a:rPr lang="en-US" altLang="zh-CN" dirty="0"/>
              <a:t>		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Semantic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interoperability: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stakeholders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access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600"/>
              </a:lnSpc>
              <a:tabLst>
                <a:tab pos="342900" algn="l"/>
                <a:tab pos="457200" algn="l"/>
                <a:tab pos="736600" algn="l"/>
                <a:tab pos="812800" algn="l"/>
              </a:tabLst>
            </a:pPr>
            <a:r>
              <a:rPr lang="en-US" altLang="zh-CN" sz="2000" dirty="0"/>
              <a:t>			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interpret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unambiguously </a:t>
            </a:r>
            <a:r>
              <a:rPr lang="en-US" altLang="zh-CN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2400"/>
              </a:lnSpc>
              <a:tabLst>
                <a:tab pos="342900" algn="l"/>
                <a:tab pos="457200" algn="l"/>
                <a:tab pos="736600" algn="l"/>
                <a:tab pos="812800" algn="l"/>
              </a:tabLst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automated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communication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  </a:t>
            </a:r>
          </a:p>
          <a:p>
            <a:pPr>
              <a:lnSpc>
                <a:spcPts val="2400"/>
              </a:lnSpc>
              <a:tabLst>
                <a:tab pos="342900" algn="l"/>
                <a:tab pos="457200" algn="l"/>
                <a:tab pos="736600" algn="l"/>
                <a:tab pos="8128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Semantic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annotation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machine-</a:t>
            </a:r>
          </a:p>
          <a:p>
            <a:pPr>
              <a:lnSpc>
                <a:spcPts val="1800"/>
              </a:lnSpc>
              <a:tabLst>
                <a:tab pos="342900" algn="l"/>
                <a:tab pos="457200" algn="l"/>
                <a:tab pos="736600" algn="l"/>
                <a:tab pos="812800" algn="l"/>
              </a:tabLst>
            </a:pPr>
            <a:r>
              <a:rPr lang="en-US" altLang="zh-CN" sz="2400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interpretable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descriptions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1003300" y="3848101"/>
            <a:ext cx="161904" cy="139268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</a:p>
          <a:p>
            <a:pPr>
              <a:lnSpc>
                <a:spcPts val="21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</a:p>
          <a:p>
            <a:pPr>
              <a:lnSpc>
                <a:spcPts val="21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</a:p>
          <a:p>
            <a:pPr>
              <a:lnSpc>
                <a:spcPts val="22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</a:p>
          <a:p>
            <a:pPr>
              <a:lnSpc>
                <a:spcPts val="21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282701" y="3848101"/>
            <a:ext cx="6216061" cy="139268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represents  </a:t>
            </a:r>
          </a:p>
          <a:p>
            <a:pPr>
              <a:lnSpc>
                <a:spcPts val="21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originates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  </a:t>
            </a:r>
          </a:p>
          <a:p>
            <a:pPr>
              <a:lnSpc>
                <a:spcPts val="21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related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surroundings  </a:t>
            </a:r>
          </a:p>
          <a:p>
            <a:pPr>
              <a:lnSpc>
                <a:spcPts val="22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Who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providing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  </a:t>
            </a:r>
          </a:p>
          <a:p>
            <a:pPr>
              <a:lnSpc>
                <a:spcPts val="21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quality,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technical,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non-technical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attributes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61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78001" y="711200"/>
            <a:ext cx="5156925" cy="6104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844800" y="1320800"/>
            <a:ext cx="3335850" cy="6104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Considerations 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42901" y="1943101"/>
            <a:ext cx="7705827" cy="44371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encode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trillion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85801" y="2311401"/>
            <a:ext cx="5751575" cy="4308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follow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those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objects  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00100" y="2755901"/>
            <a:ext cx="6440866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Humans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surveyed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urban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environments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079501" y="3086101"/>
            <a:ext cx="5774017" cy="37959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surrounded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5000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trackable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objects 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42901" y="3492501"/>
            <a:ext cx="6301597" cy="44371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encompass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billions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parallel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85801" y="3860801"/>
            <a:ext cx="2971967" cy="4308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simultaneous</a:t>
            </a:r>
            <a:r>
              <a:rPr lang="en-US" altLang="zh-C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events  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800100" y="4305301"/>
            <a:ext cx="6575262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linear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079500" y="4635501"/>
            <a:ext cx="1383392" cy="37959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dimension</a:t>
            </a: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257301" y="5029201"/>
            <a:ext cx="6397585" cy="3411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depend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entity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(object,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process,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485901" y="5295901"/>
            <a:ext cx="1413849" cy="32829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system,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etc.)  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257301" y="5638801"/>
            <a:ext cx="5955861" cy="3411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Accordingly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massive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parallel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systems  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29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42900" y="1130301"/>
            <a:ext cx="7854714" cy="46371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Considerations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precise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geographic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critical  </a:t>
            </a:r>
          </a:p>
          <a:p>
            <a:pPr>
              <a:lnSpc>
                <a:spcPts val="23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primarily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processed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</a:p>
          <a:p>
            <a:pPr>
              <a:lnSpc>
                <a:spcPts val="18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people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Relevance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decided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user  </a:t>
            </a:r>
          </a:p>
          <a:p>
            <a:pPr>
              <a:lnSpc>
                <a:spcPts val="23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GeoWeb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Digital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Earth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concepts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Search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instead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keyword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e.g.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“What</a:t>
            </a:r>
          </a:p>
          <a:p>
            <a:pPr>
              <a:lnSpc>
                <a:spcPts val="16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Here?”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virtual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representation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Earth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georeferenced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</a:p>
          <a:p>
            <a:pPr>
              <a:lnSpc>
                <a:spcPts val="15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digital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knowledge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archives  </a:t>
            </a:r>
          </a:p>
          <a:p>
            <a:pPr>
              <a:lnSpc>
                <a:spcPts val="21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Possible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become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organized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location  </a:t>
            </a:r>
          </a:p>
          <a:p>
            <a:pPr>
              <a:lnSpc>
                <a:spcPts val="23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Challenges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remain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Variable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scales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Massive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amounts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  </a:t>
            </a:r>
          </a:p>
          <a:p>
            <a:pPr>
              <a:lnSpc>
                <a:spcPts val="2100"/>
              </a:lnSpc>
              <a:tabLst>
                <a:tab pos="457200" algn="l"/>
                <a:tab pos="736600" algn="l"/>
                <a:tab pos="914400" algn="l"/>
                <a:tab pos="1143000" algn="l"/>
                <a:tab pos="15240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Indexing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search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neighbour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operations  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42900" y="5626101"/>
            <a:ext cx="141064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18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79450" y="1593850"/>
            <a:ext cx="7632700" cy="546100"/>
          </a:xfrm>
          <a:custGeom>
            <a:avLst/>
            <a:gdLst>
              <a:gd name="connsiteX0" fmla="*/ 6350 w 7632700"/>
              <a:gd name="connsiteY0" fmla="*/ 95250 h 546100"/>
              <a:gd name="connsiteX1" fmla="*/ 95250 w 7632700"/>
              <a:gd name="connsiteY1" fmla="*/ 6350 h 546100"/>
              <a:gd name="connsiteX2" fmla="*/ 7537450 w 7632700"/>
              <a:gd name="connsiteY2" fmla="*/ 6350 h 546100"/>
              <a:gd name="connsiteX3" fmla="*/ 7626350 w 7632700"/>
              <a:gd name="connsiteY3" fmla="*/ 95250 h 546100"/>
              <a:gd name="connsiteX4" fmla="*/ 7626350 w 7632700"/>
              <a:gd name="connsiteY4" fmla="*/ 450850 h 546100"/>
              <a:gd name="connsiteX5" fmla="*/ 7537450 w 7632700"/>
              <a:gd name="connsiteY5" fmla="*/ 539750 h 546100"/>
              <a:gd name="connsiteX6" fmla="*/ 95250 w 7632700"/>
              <a:gd name="connsiteY6" fmla="*/ 539750 h 546100"/>
              <a:gd name="connsiteX7" fmla="*/ 6350 w 7632700"/>
              <a:gd name="connsiteY7" fmla="*/ 450850 h 546100"/>
              <a:gd name="connsiteX8" fmla="*/ 6350 w 7632700"/>
              <a:gd name="connsiteY8" fmla="*/ 95250 h 546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632700" h="546100">
                <a:moveTo>
                  <a:pt x="6350" y="95250"/>
                </a:moveTo>
                <a:cubicBezTo>
                  <a:pt x="6350" y="46101"/>
                  <a:pt x="46151" y="6350"/>
                  <a:pt x="95250" y="6350"/>
                </a:cubicBezTo>
                <a:lnTo>
                  <a:pt x="7537450" y="6350"/>
                </a:lnTo>
                <a:cubicBezTo>
                  <a:pt x="7586599" y="6350"/>
                  <a:pt x="7626350" y="46101"/>
                  <a:pt x="7626350" y="95250"/>
                </a:cubicBezTo>
                <a:lnTo>
                  <a:pt x="7626350" y="450850"/>
                </a:lnTo>
                <a:cubicBezTo>
                  <a:pt x="7626350" y="499998"/>
                  <a:pt x="7586599" y="539750"/>
                  <a:pt x="7537450" y="539750"/>
                </a:cubicBezTo>
                <a:lnTo>
                  <a:pt x="95250" y="539750"/>
                </a:lnTo>
                <a:cubicBezTo>
                  <a:pt x="46151" y="539750"/>
                  <a:pt x="6350" y="499998"/>
                  <a:pt x="6350" y="450850"/>
                </a:cubicBezTo>
                <a:lnTo>
                  <a:pt x="6350" y="952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D873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79450" y="2889250"/>
            <a:ext cx="7632700" cy="546100"/>
          </a:xfrm>
          <a:custGeom>
            <a:avLst/>
            <a:gdLst>
              <a:gd name="connsiteX0" fmla="*/ 6350 w 7632700"/>
              <a:gd name="connsiteY0" fmla="*/ 95250 h 546100"/>
              <a:gd name="connsiteX1" fmla="*/ 95250 w 7632700"/>
              <a:gd name="connsiteY1" fmla="*/ 6350 h 546100"/>
              <a:gd name="connsiteX2" fmla="*/ 7537450 w 7632700"/>
              <a:gd name="connsiteY2" fmla="*/ 6350 h 546100"/>
              <a:gd name="connsiteX3" fmla="*/ 7626350 w 7632700"/>
              <a:gd name="connsiteY3" fmla="*/ 95250 h 546100"/>
              <a:gd name="connsiteX4" fmla="*/ 7626350 w 7632700"/>
              <a:gd name="connsiteY4" fmla="*/ 450850 h 546100"/>
              <a:gd name="connsiteX5" fmla="*/ 7537450 w 7632700"/>
              <a:gd name="connsiteY5" fmla="*/ 539750 h 546100"/>
              <a:gd name="connsiteX6" fmla="*/ 95250 w 7632700"/>
              <a:gd name="connsiteY6" fmla="*/ 539750 h 546100"/>
              <a:gd name="connsiteX7" fmla="*/ 6350 w 7632700"/>
              <a:gd name="connsiteY7" fmla="*/ 450850 h 546100"/>
              <a:gd name="connsiteX8" fmla="*/ 6350 w 7632700"/>
              <a:gd name="connsiteY8" fmla="*/ 95250 h 546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632700" h="546100">
                <a:moveTo>
                  <a:pt x="6350" y="95250"/>
                </a:moveTo>
                <a:cubicBezTo>
                  <a:pt x="6350" y="46101"/>
                  <a:pt x="46151" y="6350"/>
                  <a:pt x="95250" y="6350"/>
                </a:cubicBezTo>
                <a:lnTo>
                  <a:pt x="7537450" y="6350"/>
                </a:lnTo>
                <a:cubicBezTo>
                  <a:pt x="7586599" y="6350"/>
                  <a:pt x="7626350" y="46101"/>
                  <a:pt x="7626350" y="95250"/>
                </a:cubicBezTo>
                <a:lnTo>
                  <a:pt x="7626350" y="450850"/>
                </a:lnTo>
                <a:cubicBezTo>
                  <a:pt x="7626350" y="499998"/>
                  <a:pt x="7586599" y="539750"/>
                  <a:pt x="7537450" y="539750"/>
                </a:cubicBezTo>
                <a:lnTo>
                  <a:pt x="95250" y="539750"/>
                </a:lnTo>
                <a:cubicBezTo>
                  <a:pt x="46151" y="539750"/>
                  <a:pt x="6350" y="499998"/>
                  <a:pt x="6350" y="450850"/>
                </a:cubicBezTo>
                <a:lnTo>
                  <a:pt x="6350" y="952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D873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679450" y="4184650"/>
            <a:ext cx="7632700" cy="546100"/>
          </a:xfrm>
          <a:custGeom>
            <a:avLst/>
            <a:gdLst>
              <a:gd name="connsiteX0" fmla="*/ 6350 w 7632700"/>
              <a:gd name="connsiteY0" fmla="*/ 95250 h 546100"/>
              <a:gd name="connsiteX1" fmla="*/ 95250 w 7632700"/>
              <a:gd name="connsiteY1" fmla="*/ 6350 h 546100"/>
              <a:gd name="connsiteX2" fmla="*/ 7537450 w 7632700"/>
              <a:gd name="connsiteY2" fmla="*/ 6350 h 546100"/>
              <a:gd name="connsiteX3" fmla="*/ 7626350 w 7632700"/>
              <a:gd name="connsiteY3" fmla="*/ 95250 h 546100"/>
              <a:gd name="connsiteX4" fmla="*/ 7626350 w 7632700"/>
              <a:gd name="connsiteY4" fmla="*/ 450850 h 546100"/>
              <a:gd name="connsiteX5" fmla="*/ 7537450 w 7632700"/>
              <a:gd name="connsiteY5" fmla="*/ 539750 h 546100"/>
              <a:gd name="connsiteX6" fmla="*/ 95250 w 7632700"/>
              <a:gd name="connsiteY6" fmla="*/ 539750 h 546100"/>
              <a:gd name="connsiteX7" fmla="*/ 6350 w 7632700"/>
              <a:gd name="connsiteY7" fmla="*/ 450850 h 546100"/>
              <a:gd name="connsiteX8" fmla="*/ 6350 w 7632700"/>
              <a:gd name="connsiteY8" fmla="*/ 95250 h 546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632700" h="546100">
                <a:moveTo>
                  <a:pt x="6350" y="95250"/>
                </a:moveTo>
                <a:cubicBezTo>
                  <a:pt x="6350" y="46101"/>
                  <a:pt x="46151" y="6350"/>
                  <a:pt x="95250" y="6350"/>
                </a:cubicBezTo>
                <a:lnTo>
                  <a:pt x="7537450" y="6350"/>
                </a:lnTo>
                <a:cubicBezTo>
                  <a:pt x="7586599" y="6350"/>
                  <a:pt x="7626350" y="46101"/>
                  <a:pt x="7626350" y="95250"/>
                </a:cubicBezTo>
                <a:lnTo>
                  <a:pt x="7626350" y="450850"/>
                </a:lnTo>
                <a:cubicBezTo>
                  <a:pt x="7626350" y="499998"/>
                  <a:pt x="7586599" y="539750"/>
                  <a:pt x="7537450" y="539750"/>
                </a:cubicBezTo>
                <a:lnTo>
                  <a:pt x="95250" y="539750"/>
                </a:lnTo>
                <a:cubicBezTo>
                  <a:pt x="46151" y="539750"/>
                  <a:pt x="6350" y="499998"/>
                  <a:pt x="6350" y="450850"/>
                </a:cubicBezTo>
                <a:lnTo>
                  <a:pt x="6350" y="952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D873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679450" y="5480050"/>
            <a:ext cx="7632700" cy="774700"/>
          </a:xfrm>
          <a:custGeom>
            <a:avLst/>
            <a:gdLst>
              <a:gd name="connsiteX0" fmla="*/ 6350 w 7632700"/>
              <a:gd name="connsiteY0" fmla="*/ 133350 h 774700"/>
              <a:gd name="connsiteX1" fmla="*/ 133350 w 7632700"/>
              <a:gd name="connsiteY1" fmla="*/ 6350 h 774700"/>
              <a:gd name="connsiteX2" fmla="*/ 7499350 w 7632700"/>
              <a:gd name="connsiteY2" fmla="*/ 6350 h 774700"/>
              <a:gd name="connsiteX3" fmla="*/ 7626350 w 7632700"/>
              <a:gd name="connsiteY3" fmla="*/ 133350 h 774700"/>
              <a:gd name="connsiteX4" fmla="*/ 7626350 w 7632700"/>
              <a:gd name="connsiteY4" fmla="*/ 641350 h 774700"/>
              <a:gd name="connsiteX5" fmla="*/ 7499350 w 7632700"/>
              <a:gd name="connsiteY5" fmla="*/ 768350 h 774700"/>
              <a:gd name="connsiteX6" fmla="*/ 133350 w 7632700"/>
              <a:gd name="connsiteY6" fmla="*/ 768350 h 774700"/>
              <a:gd name="connsiteX7" fmla="*/ 6350 w 7632700"/>
              <a:gd name="connsiteY7" fmla="*/ 641350 h 774700"/>
              <a:gd name="connsiteX8" fmla="*/ 6350 w 7632700"/>
              <a:gd name="connsiteY8" fmla="*/ 133350 h 77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632700" h="774700">
                <a:moveTo>
                  <a:pt x="6350" y="133350"/>
                </a:moveTo>
                <a:cubicBezTo>
                  <a:pt x="6350" y="63246"/>
                  <a:pt x="63207" y="6350"/>
                  <a:pt x="133350" y="6350"/>
                </a:cubicBezTo>
                <a:lnTo>
                  <a:pt x="7499350" y="6350"/>
                </a:lnTo>
                <a:cubicBezTo>
                  <a:pt x="7569454" y="6350"/>
                  <a:pt x="7626350" y="63246"/>
                  <a:pt x="7626350" y="133350"/>
                </a:cubicBezTo>
                <a:lnTo>
                  <a:pt x="7626350" y="641350"/>
                </a:lnTo>
                <a:cubicBezTo>
                  <a:pt x="7626350" y="711492"/>
                  <a:pt x="7569454" y="768350"/>
                  <a:pt x="7499350" y="768350"/>
                </a:cubicBezTo>
                <a:lnTo>
                  <a:pt x="133350" y="768350"/>
                </a:lnTo>
                <a:cubicBezTo>
                  <a:pt x="63207" y="768350"/>
                  <a:pt x="6350" y="711492"/>
                  <a:pt x="6350" y="641350"/>
                </a:cubicBezTo>
                <a:lnTo>
                  <a:pt x="6350" y="133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D873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04800" y="5562600"/>
            <a:ext cx="381000" cy="484187"/>
          </a:xfrm>
          <a:custGeom>
            <a:avLst/>
            <a:gdLst>
              <a:gd name="connsiteX0" fmla="*/ 0 w 381000"/>
              <a:gd name="connsiteY0" fmla="*/ 121043 h 484187"/>
              <a:gd name="connsiteX1" fmla="*/ 190500 w 381000"/>
              <a:gd name="connsiteY1" fmla="*/ 121043 h 484187"/>
              <a:gd name="connsiteX2" fmla="*/ 190500 w 381000"/>
              <a:gd name="connsiteY2" fmla="*/ 0 h 484187"/>
              <a:gd name="connsiteX3" fmla="*/ 381000 w 381000"/>
              <a:gd name="connsiteY3" fmla="*/ 242087 h 484187"/>
              <a:gd name="connsiteX4" fmla="*/ 190500 w 381000"/>
              <a:gd name="connsiteY4" fmla="*/ 484187 h 484187"/>
              <a:gd name="connsiteX5" fmla="*/ 190500 w 381000"/>
              <a:gd name="connsiteY5" fmla="*/ 363143 h 484187"/>
              <a:gd name="connsiteX6" fmla="*/ 0 w 381000"/>
              <a:gd name="connsiteY6" fmla="*/ 363143 h 484187"/>
              <a:gd name="connsiteX7" fmla="*/ 0 w 381000"/>
              <a:gd name="connsiteY7" fmla="*/ 121043 h 4841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484187">
                <a:moveTo>
                  <a:pt x="0" y="121043"/>
                </a:moveTo>
                <a:lnTo>
                  <a:pt x="190500" y="121043"/>
                </a:lnTo>
                <a:lnTo>
                  <a:pt x="190500" y="0"/>
                </a:lnTo>
                <a:lnTo>
                  <a:pt x="381000" y="242087"/>
                </a:lnTo>
                <a:lnTo>
                  <a:pt x="190500" y="484187"/>
                </a:lnTo>
                <a:lnTo>
                  <a:pt x="190500" y="363143"/>
                </a:lnTo>
                <a:lnTo>
                  <a:pt x="0" y="363143"/>
                </a:lnTo>
                <a:lnTo>
                  <a:pt x="0" y="121043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92100" y="5549900"/>
            <a:ext cx="406400" cy="509587"/>
          </a:xfrm>
          <a:custGeom>
            <a:avLst/>
            <a:gdLst>
              <a:gd name="connsiteX0" fmla="*/ 12700 w 406400"/>
              <a:gd name="connsiteY0" fmla="*/ 133743 h 509587"/>
              <a:gd name="connsiteX1" fmla="*/ 203200 w 406400"/>
              <a:gd name="connsiteY1" fmla="*/ 133743 h 509587"/>
              <a:gd name="connsiteX2" fmla="*/ 203200 w 406400"/>
              <a:gd name="connsiteY2" fmla="*/ 12700 h 509587"/>
              <a:gd name="connsiteX3" fmla="*/ 393700 w 406400"/>
              <a:gd name="connsiteY3" fmla="*/ 254787 h 509587"/>
              <a:gd name="connsiteX4" fmla="*/ 203200 w 406400"/>
              <a:gd name="connsiteY4" fmla="*/ 496887 h 509587"/>
              <a:gd name="connsiteX5" fmla="*/ 203200 w 406400"/>
              <a:gd name="connsiteY5" fmla="*/ 375843 h 509587"/>
              <a:gd name="connsiteX6" fmla="*/ 12700 w 406400"/>
              <a:gd name="connsiteY6" fmla="*/ 375843 h 509587"/>
              <a:gd name="connsiteX7" fmla="*/ 12700 w 406400"/>
              <a:gd name="connsiteY7" fmla="*/ 133743 h 5095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509587">
                <a:moveTo>
                  <a:pt x="12700" y="133743"/>
                </a:moveTo>
                <a:lnTo>
                  <a:pt x="203200" y="133743"/>
                </a:lnTo>
                <a:lnTo>
                  <a:pt x="203200" y="12700"/>
                </a:lnTo>
                <a:lnTo>
                  <a:pt x="393700" y="254787"/>
                </a:lnTo>
                <a:lnTo>
                  <a:pt x="203200" y="496887"/>
                </a:lnTo>
                <a:lnTo>
                  <a:pt x="203200" y="375843"/>
                </a:lnTo>
                <a:lnTo>
                  <a:pt x="12700" y="375843"/>
                </a:lnTo>
                <a:lnTo>
                  <a:pt x="12700" y="133743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B785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304800" y="4191000"/>
            <a:ext cx="381000" cy="484123"/>
          </a:xfrm>
          <a:custGeom>
            <a:avLst/>
            <a:gdLst>
              <a:gd name="connsiteX0" fmla="*/ 0 w 381000"/>
              <a:gd name="connsiteY0" fmla="*/ 121030 h 484123"/>
              <a:gd name="connsiteX1" fmla="*/ 190500 w 381000"/>
              <a:gd name="connsiteY1" fmla="*/ 121030 h 484123"/>
              <a:gd name="connsiteX2" fmla="*/ 190500 w 381000"/>
              <a:gd name="connsiteY2" fmla="*/ 0 h 484123"/>
              <a:gd name="connsiteX3" fmla="*/ 381000 w 381000"/>
              <a:gd name="connsiteY3" fmla="*/ 242061 h 484123"/>
              <a:gd name="connsiteX4" fmla="*/ 190500 w 381000"/>
              <a:gd name="connsiteY4" fmla="*/ 484123 h 484123"/>
              <a:gd name="connsiteX5" fmla="*/ 190500 w 381000"/>
              <a:gd name="connsiteY5" fmla="*/ 363092 h 484123"/>
              <a:gd name="connsiteX6" fmla="*/ 0 w 381000"/>
              <a:gd name="connsiteY6" fmla="*/ 363092 h 484123"/>
              <a:gd name="connsiteX7" fmla="*/ 0 w 381000"/>
              <a:gd name="connsiteY7" fmla="*/ 121030 h 4841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484123">
                <a:moveTo>
                  <a:pt x="0" y="121030"/>
                </a:moveTo>
                <a:lnTo>
                  <a:pt x="190500" y="121030"/>
                </a:lnTo>
                <a:lnTo>
                  <a:pt x="190500" y="0"/>
                </a:lnTo>
                <a:lnTo>
                  <a:pt x="381000" y="242061"/>
                </a:lnTo>
                <a:lnTo>
                  <a:pt x="190500" y="484123"/>
                </a:lnTo>
                <a:lnTo>
                  <a:pt x="190500" y="363092"/>
                </a:lnTo>
                <a:lnTo>
                  <a:pt x="0" y="363092"/>
                </a:lnTo>
                <a:lnTo>
                  <a:pt x="0" y="12103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292100" y="4178300"/>
            <a:ext cx="406400" cy="509523"/>
          </a:xfrm>
          <a:custGeom>
            <a:avLst/>
            <a:gdLst>
              <a:gd name="connsiteX0" fmla="*/ 12700 w 406400"/>
              <a:gd name="connsiteY0" fmla="*/ 133730 h 509523"/>
              <a:gd name="connsiteX1" fmla="*/ 203200 w 406400"/>
              <a:gd name="connsiteY1" fmla="*/ 133730 h 509523"/>
              <a:gd name="connsiteX2" fmla="*/ 203200 w 406400"/>
              <a:gd name="connsiteY2" fmla="*/ 12700 h 509523"/>
              <a:gd name="connsiteX3" fmla="*/ 393700 w 406400"/>
              <a:gd name="connsiteY3" fmla="*/ 254761 h 509523"/>
              <a:gd name="connsiteX4" fmla="*/ 203200 w 406400"/>
              <a:gd name="connsiteY4" fmla="*/ 496823 h 509523"/>
              <a:gd name="connsiteX5" fmla="*/ 203200 w 406400"/>
              <a:gd name="connsiteY5" fmla="*/ 375792 h 509523"/>
              <a:gd name="connsiteX6" fmla="*/ 12700 w 406400"/>
              <a:gd name="connsiteY6" fmla="*/ 375792 h 509523"/>
              <a:gd name="connsiteX7" fmla="*/ 12700 w 406400"/>
              <a:gd name="connsiteY7" fmla="*/ 133730 h 5095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509523">
                <a:moveTo>
                  <a:pt x="12700" y="133730"/>
                </a:moveTo>
                <a:lnTo>
                  <a:pt x="203200" y="133730"/>
                </a:lnTo>
                <a:lnTo>
                  <a:pt x="203200" y="12700"/>
                </a:lnTo>
                <a:lnTo>
                  <a:pt x="393700" y="254761"/>
                </a:lnTo>
                <a:lnTo>
                  <a:pt x="203200" y="496823"/>
                </a:lnTo>
                <a:lnTo>
                  <a:pt x="203200" y="375792"/>
                </a:lnTo>
                <a:lnTo>
                  <a:pt x="12700" y="375792"/>
                </a:lnTo>
                <a:lnTo>
                  <a:pt x="12700" y="13373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B785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304800" y="2895600"/>
            <a:ext cx="381000" cy="484251"/>
          </a:xfrm>
          <a:custGeom>
            <a:avLst/>
            <a:gdLst>
              <a:gd name="connsiteX0" fmla="*/ 0 w 381000"/>
              <a:gd name="connsiteY0" fmla="*/ 121030 h 484251"/>
              <a:gd name="connsiteX1" fmla="*/ 190500 w 381000"/>
              <a:gd name="connsiteY1" fmla="*/ 121030 h 484251"/>
              <a:gd name="connsiteX2" fmla="*/ 190500 w 381000"/>
              <a:gd name="connsiteY2" fmla="*/ 0 h 484251"/>
              <a:gd name="connsiteX3" fmla="*/ 381000 w 381000"/>
              <a:gd name="connsiteY3" fmla="*/ 242061 h 484251"/>
              <a:gd name="connsiteX4" fmla="*/ 190500 w 381000"/>
              <a:gd name="connsiteY4" fmla="*/ 484251 h 484251"/>
              <a:gd name="connsiteX5" fmla="*/ 190500 w 381000"/>
              <a:gd name="connsiteY5" fmla="*/ 363092 h 484251"/>
              <a:gd name="connsiteX6" fmla="*/ 0 w 381000"/>
              <a:gd name="connsiteY6" fmla="*/ 363092 h 484251"/>
              <a:gd name="connsiteX7" fmla="*/ 0 w 381000"/>
              <a:gd name="connsiteY7" fmla="*/ 121030 h 484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484251">
                <a:moveTo>
                  <a:pt x="0" y="121030"/>
                </a:moveTo>
                <a:lnTo>
                  <a:pt x="190500" y="121030"/>
                </a:lnTo>
                <a:lnTo>
                  <a:pt x="190500" y="0"/>
                </a:lnTo>
                <a:lnTo>
                  <a:pt x="381000" y="242061"/>
                </a:lnTo>
                <a:lnTo>
                  <a:pt x="190500" y="484251"/>
                </a:lnTo>
                <a:lnTo>
                  <a:pt x="190500" y="363092"/>
                </a:lnTo>
                <a:lnTo>
                  <a:pt x="0" y="363092"/>
                </a:lnTo>
                <a:lnTo>
                  <a:pt x="0" y="12103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292100" y="2882900"/>
            <a:ext cx="406400" cy="509651"/>
          </a:xfrm>
          <a:custGeom>
            <a:avLst/>
            <a:gdLst>
              <a:gd name="connsiteX0" fmla="*/ 12700 w 406400"/>
              <a:gd name="connsiteY0" fmla="*/ 133730 h 509651"/>
              <a:gd name="connsiteX1" fmla="*/ 203200 w 406400"/>
              <a:gd name="connsiteY1" fmla="*/ 133730 h 509651"/>
              <a:gd name="connsiteX2" fmla="*/ 203200 w 406400"/>
              <a:gd name="connsiteY2" fmla="*/ 12700 h 509651"/>
              <a:gd name="connsiteX3" fmla="*/ 393700 w 406400"/>
              <a:gd name="connsiteY3" fmla="*/ 254761 h 509651"/>
              <a:gd name="connsiteX4" fmla="*/ 203200 w 406400"/>
              <a:gd name="connsiteY4" fmla="*/ 496951 h 509651"/>
              <a:gd name="connsiteX5" fmla="*/ 203200 w 406400"/>
              <a:gd name="connsiteY5" fmla="*/ 375792 h 509651"/>
              <a:gd name="connsiteX6" fmla="*/ 12700 w 406400"/>
              <a:gd name="connsiteY6" fmla="*/ 375792 h 509651"/>
              <a:gd name="connsiteX7" fmla="*/ 12700 w 406400"/>
              <a:gd name="connsiteY7" fmla="*/ 133730 h 5096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509651">
                <a:moveTo>
                  <a:pt x="12700" y="133730"/>
                </a:moveTo>
                <a:lnTo>
                  <a:pt x="203200" y="133730"/>
                </a:lnTo>
                <a:lnTo>
                  <a:pt x="203200" y="12700"/>
                </a:lnTo>
                <a:lnTo>
                  <a:pt x="393700" y="254761"/>
                </a:lnTo>
                <a:lnTo>
                  <a:pt x="203200" y="496951"/>
                </a:lnTo>
                <a:lnTo>
                  <a:pt x="203200" y="375792"/>
                </a:lnTo>
                <a:lnTo>
                  <a:pt x="12700" y="375792"/>
                </a:lnTo>
                <a:lnTo>
                  <a:pt x="12700" y="13373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B785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304800" y="1600200"/>
            <a:ext cx="381000" cy="484251"/>
          </a:xfrm>
          <a:custGeom>
            <a:avLst/>
            <a:gdLst>
              <a:gd name="connsiteX0" fmla="*/ 0 w 381000"/>
              <a:gd name="connsiteY0" fmla="*/ 121030 h 484251"/>
              <a:gd name="connsiteX1" fmla="*/ 190500 w 381000"/>
              <a:gd name="connsiteY1" fmla="*/ 121030 h 484251"/>
              <a:gd name="connsiteX2" fmla="*/ 190500 w 381000"/>
              <a:gd name="connsiteY2" fmla="*/ 0 h 484251"/>
              <a:gd name="connsiteX3" fmla="*/ 381000 w 381000"/>
              <a:gd name="connsiteY3" fmla="*/ 242061 h 484251"/>
              <a:gd name="connsiteX4" fmla="*/ 190500 w 381000"/>
              <a:gd name="connsiteY4" fmla="*/ 484251 h 484251"/>
              <a:gd name="connsiteX5" fmla="*/ 190500 w 381000"/>
              <a:gd name="connsiteY5" fmla="*/ 363092 h 484251"/>
              <a:gd name="connsiteX6" fmla="*/ 0 w 381000"/>
              <a:gd name="connsiteY6" fmla="*/ 363092 h 484251"/>
              <a:gd name="connsiteX7" fmla="*/ 0 w 381000"/>
              <a:gd name="connsiteY7" fmla="*/ 121030 h 484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484251">
                <a:moveTo>
                  <a:pt x="0" y="121030"/>
                </a:moveTo>
                <a:lnTo>
                  <a:pt x="190500" y="121030"/>
                </a:lnTo>
                <a:lnTo>
                  <a:pt x="190500" y="0"/>
                </a:lnTo>
                <a:lnTo>
                  <a:pt x="381000" y="242061"/>
                </a:lnTo>
                <a:lnTo>
                  <a:pt x="190500" y="484251"/>
                </a:lnTo>
                <a:lnTo>
                  <a:pt x="190500" y="363092"/>
                </a:lnTo>
                <a:lnTo>
                  <a:pt x="0" y="363092"/>
                </a:lnTo>
                <a:lnTo>
                  <a:pt x="0" y="12103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292100" y="1587500"/>
            <a:ext cx="406400" cy="509651"/>
          </a:xfrm>
          <a:custGeom>
            <a:avLst/>
            <a:gdLst>
              <a:gd name="connsiteX0" fmla="*/ 12700 w 406400"/>
              <a:gd name="connsiteY0" fmla="*/ 133730 h 509651"/>
              <a:gd name="connsiteX1" fmla="*/ 203200 w 406400"/>
              <a:gd name="connsiteY1" fmla="*/ 133730 h 509651"/>
              <a:gd name="connsiteX2" fmla="*/ 203200 w 406400"/>
              <a:gd name="connsiteY2" fmla="*/ 12700 h 509651"/>
              <a:gd name="connsiteX3" fmla="*/ 393700 w 406400"/>
              <a:gd name="connsiteY3" fmla="*/ 254761 h 509651"/>
              <a:gd name="connsiteX4" fmla="*/ 203200 w 406400"/>
              <a:gd name="connsiteY4" fmla="*/ 496951 h 509651"/>
              <a:gd name="connsiteX5" fmla="*/ 203200 w 406400"/>
              <a:gd name="connsiteY5" fmla="*/ 375792 h 509651"/>
              <a:gd name="connsiteX6" fmla="*/ 12700 w 406400"/>
              <a:gd name="connsiteY6" fmla="*/ 375792 h 509651"/>
              <a:gd name="connsiteX7" fmla="*/ 12700 w 406400"/>
              <a:gd name="connsiteY7" fmla="*/ 133730 h 5096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509651">
                <a:moveTo>
                  <a:pt x="12700" y="133730"/>
                </a:moveTo>
                <a:lnTo>
                  <a:pt x="203200" y="133730"/>
                </a:lnTo>
                <a:lnTo>
                  <a:pt x="203200" y="12700"/>
                </a:lnTo>
                <a:lnTo>
                  <a:pt x="393700" y="254761"/>
                </a:lnTo>
                <a:lnTo>
                  <a:pt x="203200" y="496951"/>
                </a:lnTo>
                <a:lnTo>
                  <a:pt x="203200" y="375792"/>
                </a:lnTo>
                <a:lnTo>
                  <a:pt x="12700" y="375792"/>
                </a:lnTo>
                <a:lnTo>
                  <a:pt x="12700" y="13373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B785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1587500"/>
            <a:ext cx="7645400" cy="55880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2882900"/>
            <a:ext cx="7645400" cy="558800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100" y="4178300"/>
            <a:ext cx="7645400" cy="5588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100" y="5473700"/>
            <a:ext cx="7645400" cy="787400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96900"/>
            <a:ext cx="5412892" cy="15337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254000" algn="l"/>
              </a:tabLst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Why Internet of Things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000"/>
              </a:lnSpc>
              <a:tabLst>
                <a:tab pos="254000" algn="l"/>
              </a:tabLst>
            </a:pPr>
            <a:r>
              <a:rPr lang="en-US" altLang="zh-CN" dirty="0"/>
              <a:t>	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Dynamic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industry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daily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life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800100" y="3035300"/>
            <a:ext cx="45847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Improve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resource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utilization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ratio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800100" y="4330700"/>
            <a:ext cx="58293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Better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relationship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between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human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nature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812800" y="5575300"/>
            <a:ext cx="53975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Forming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intellectual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entity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by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integrating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human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society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physical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79450" y="1593850"/>
            <a:ext cx="7632700" cy="546100"/>
          </a:xfrm>
          <a:custGeom>
            <a:avLst/>
            <a:gdLst>
              <a:gd name="connsiteX0" fmla="*/ 6350 w 7632700"/>
              <a:gd name="connsiteY0" fmla="*/ 95250 h 546100"/>
              <a:gd name="connsiteX1" fmla="*/ 95250 w 7632700"/>
              <a:gd name="connsiteY1" fmla="*/ 6350 h 546100"/>
              <a:gd name="connsiteX2" fmla="*/ 7537450 w 7632700"/>
              <a:gd name="connsiteY2" fmla="*/ 6350 h 546100"/>
              <a:gd name="connsiteX3" fmla="*/ 7626350 w 7632700"/>
              <a:gd name="connsiteY3" fmla="*/ 95250 h 546100"/>
              <a:gd name="connsiteX4" fmla="*/ 7626350 w 7632700"/>
              <a:gd name="connsiteY4" fmla="*/ 450850 h 546100"/>
              <a:gd name="connsiteX5" fmla="*/ 7537450 w 7632700"/>
              <a:gd name="connsiteY5" fmla="*/ 539750 h 546100"/>
              <a:gd name="connsiteX6" fmla="*/ 95250 w 7632700"/>
              <a:gd name="connsiteY6" fmla="*/ 539750 h 546100"/>
              <a:gd name="connsiteX7" fmla="*/ 6350 w 7632700"/>
              <a:gd name="connsiteY7" fmla="*/ 450850 h 546100"/>
              <a:gd name="connsiteX8" fmla="*/ 6350 w 7632700"/>
              <a:gd name="connsiteY8" fmla="*/ 95250 h 546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632700" h="546100">
                <a:moveTo>
                  <a:pt x="6350" y="95250"/>
                </a:moveTo>
                <a:cubicBezTo>
                  <a:pt x="6350" y="46101"/>
                  <a:pt x="46151" y="6350"/>
                  <a:pt x="95250" y="6350"/>
                </a:cubicBezTo>
                <a:lnTo>
                  <a:pt x="7537450" y="6350"/>
                </a:lnTo>
                <a:cubicBezTo>
                  <a:pt x="7586599" y="6350"/>
                  <a:pt x="7626350" y="46101"/>
                  <a:pt x="7626350" y="95250"/>
                </a:cubicBezTo>
                <a:lnTo>
                  <a:pt x="7626350" y="450850"/>
                </a:lnTo>
                <a:cubicBezTo>
                  <a:pt x="7626350" y="499998"/>
                  <a:pt x="7586599" y="539750"/>
                  <a:pt x="7537450" y="539750"/>
                </a:cubicBezTo>
                <a:lnTo>
                  <a:pt x="95250" y="539750"/>
                </a:lnTo>
                <a:cubicBezTo>
                  <a:pt x="46151" y="539750"/>
                  <a:pt x="6350" y="499998"/>
                  <a:pt x="6350" y="450850"/>
                </a:cubicBezTo>
                <a:lnTo>
                  <a:pt x="6350" y="952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D873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679450" y="2889250"/>
            <a:ext cx="7632700" cy="546100"/>
          </a:xfrm>
          <a:custGeom>
            <a:avLst/>
            <a:gdLst>
              <a:gd name="connsiteX0" fmla="*/ 6350 w 7632700"/>
              <a:gd name="connsiteY0" fmla="*/ 95250 h 546100"/>
              <a:gd name="connsiteX1" fmla="*/ 95250 w 7632700"/>
              <a:gd name="connsiteY1" fmla="*/ 6350 h 546100"/>
              <a:gd name="connsiteX2" fmla="*/ 7537450 w 7632700"/>
              <a:gd name="connsiteY2" fmla="*/ 6350 h 546100"/>
              <a:gd name="connsiteX3" fmla="*/ 7626350 w 7632700"/>
              <a:gd name="connsiteY3" fmla="*/ 95250 h 546100"/>
              <a:gd name="connsiteX4" fmla="*/ 7626350 w 7632700"/>
              <a:gd name="connsiteY4" fmla="*/ 450850 h 546100"/>
              <a:gd name="connsiteX5" fmla="*/ 7537450 w 7632700"/>
              <a:gd name="connsiteY5" fmla="*/ 539750 h 546100"/>
              <a:gd name="connsiteX6" fmla="*/ 95250 w 7632700"/>
              <a:gd name="connsiteY6" fmla="*/ 539750 h 546100"/>
              <a:gd name="connsiteX7" fmla="*/ 6350 w 7632700"/>
              <a:gd name="connsiteY7" fmla="*/ 450850 h 546100"/>
              <a:gd name="connsiteX8" fmla="*/ 6350 w 7632700"/>
              <a:gd name="connsiteY8" fmla="*/ 95250 h 546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632700" h="546100">
                <a:moveTo>
                  <a:pt x="6350" y="95250"/>
                </a:moveTo>
                <a:cubicBezTo>
                  <a:pt x="6350" y="46101"/>
                  <a:pt x="46151" y="6350"/>
                  <a:pt x="95250" y="6350"/>
                </a:cubicBezTo>
                <a:lnTo>
                  <a:pt x="7537450" y="6350"/>
                </a:lnTo>
                <a:cubicBezTo>
                  <a:pt x="7586599" y="6350"/>
                  <a:pt x="7626350" y="46101"/>
                  <a:pt x="7626350" y="95250"/>
                </a:cubicBezTo>
                <a:lnTo>
                  <a:pt x="7626350" y="450850"/>
                </a:lnTo>
                <a:cubicBezTo>
                  <a:pt x="7626350" y="499998"/>
                  <a:pt x="7586599" y="539750"/>
                  <a:pt x="7537450" y="539750"/>
                </a:cubicBezTo>
                <a:lnTo>
                  <a:pt x="95250" y="539750"/>
                </a:lnTo>
                <a:cubicBezTo>
                  <a:pt x="46151" y="539750"/>
                  <a:pt x="6350" y="499998"/>
                  <a:pt x="6350" y="450850"/>
                </a:cubicBezTo>
                <a:lnTo>
                  <a:pt x="6350" y="952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D873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679450" y="4184650"/>
            <a:ext cx="7632700" cy="546100"/>
          </a:xfrm>
          <a:custGeom>
            <a:avLst/>
            <a:gdLst>
              <a:gd name="connsiteX0" fmla="*/ 6350 w 7632700"/>
              <a:gd name="connsiteY0" fmla="*/ 95250 h 546100"/>
              <a:gd name="connsiteX1" fmla="*/ 95250 w 7632700"/>
              <a:gd name="connsiteY1" fmla="*/ 6350 h 546100"/>
              <a:gd name="connsiteX2" fmla="*/ 7537450 w 7632700"/>
              <a:gd name="connsiteY2" fmla="*/ 6350 h 546100"/>
              <a:gd name="connsiteX3" fmla="*/ 7626350 w 7632700"/>
              <a:gd name="connsiteY3" fmla="*/ 95250 h 546100"/>
              <a:gd name="connsiteX4" fmla="*/ 7626350 w 7632700"/>
              <a:gd name="connsiteY4" fmla="*/ 450850 h 546100"/>
              <a:gd name="connsiteX5" fmla="*/ 7537450 w 7632700"/>
              <a:gd name="connsiteY5" fmla="*/ 539750 h 546100"/>
              <a:gd name="connsiteX6" fmla="*/ 95250 w 7632700"/>
              <a:gd name="connsiteY6" fmla="*/ 539750 h 546100"/>
              <a:gd name="connsiteX7" fmla="*/ 6350 w 7632700"/>
              <a:gd name="connsiteY7" fmla="*/ 450850 h 546100"/>
              <a:gd name="connsiteX8" fmla="*/ 6350 w 7632700"/>
              <a:gd name="connsiteY8" fmla="*/ 95250 h 546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632700" h="546100">
                <a:moveTo>
                  <a:pt x="6350" y="95250"/>
                </a:moveTo>
                <a:cubicBezTo>
                  <a:pt x="6350" y="46101"/>
                  <a:pt x="46151" y="6350"/>
                  <a:pt x="95250" y="6350"/>
                </a:cubicBezTo>
                <a:lnTo>
                  <a:pt x="7537450" y="6350"/>
                </a:lnTo>
                <a:cubicBezTo>
                  <a:pt x="7586599" y="6350"/>
                  <a:pt x="7626350" y="46101"/>
                  <a:pt x="7626350" y="95250"/>
                </a:cubicBezTo>
                <a:lnTo>
                  <a:pt x="7626350" y="450850"/>
                </a:lnTo>
                <a:cubicBezTo>
                  <a:pt x="7626350" y="499998"/>
                  <a:pt x="7586599" y="539750"/>
                  <a:pt x="7537450" y="539750"/>
                </a:cubicBezTo>
                <a:lnTo>
                  <a:pt x="95250" y="539750"/>
                </a:lnTo>
                <a:cubicBezTo>
                  <a:pt x="46151" y="539750"/>
                  <a:pt x="6350" y="499998"/>
                  <a:pt x="6350" y="450850"/>
                </a:cubicBezTo>
                <a:lnTo>
                  <a:pt x="6350" y="952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D873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679450" y="5480050"/>
            <a:ext cx="7632700" cy="774700"/>
          </a:xfrm>
          <a:custGeom>
            <a:avLst/>
            <a:gdLst>
              <a:gd name="connsiteX0" fmla="*/ 6350 w 7632700"/>
              <a:gd name="connsiteY0" fmla="*/ 133350 h 774700"/>
              <a:gd name="connsiteX1" fmla="*/ 133350 w 7632700"/>
              <a:gd name="connsiteY1" fmla="*/ 6350 h 774700"/>
              <a:gd name="connsiteX2" fmla="*/ 7499350 w 7632700"/>
              <a:gd name="connsiteY2" fmla="*/ 6350 h 774700"/>
              <a:gd name="connsiteX3" fmla="*/ 7626350 w 7632700"/>
              <a:gd name="connsiteY3" fmla="*/ 133350 h 774700"/>
              <a:gd name="connsiteX4" fmla="*/ 7626350 w 7632700"/>
              <a:gd name="connsiteY4" fmla="*/ 641350 h 774700"/>
              <a:gd name="connsiteX5" fmla="*/ 7499350 w 7632700"/>
              <a:gd name="connsiteY5" fmla="*/ 768350 h 774700"/>
              <a:gd name="connsiteX6" fmla="*/ 133350 w 7632700"/>
              <a:gd name="connsiteY6" fmla="*/ 768350 h 774700"/>
              <a:gd name="connsiteX7" fmla="*/ 6350 w 7632700"/>
              <a:gd name="connsiteY7" fmla="*/ 641350 h 774700"/>
              <a:gd name="connsiteX8" fmla="*/ 6350 w 7632700"/>
              <a:gd name="connsiteY8" fmla="*/ 133350 h 77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632700" h="774700">
                <a:moveTo>
                  <a:pt x="6350" y="133350"/>
                </a:moveTo>
                <a:cubicBezTo>
                  <a:pt x="6350" y="63246"/>
                  <a:pt x="63207" y="6350"/>
                  <a:pt x="133350" y="6350"/>
                </a:cubicBezTo>
                <a:lnTo>
                  <a:pt x="7499350" y="6350"/>
                </a:lnTo>
                <a:cubicBezTo>
                  <a:pt x="7569454" y="6350"/>
                  <a:pt x="7626350" y="63246"/>
                  <a:pt x="7626350" y="133350"/>
                </a:cubicBezTo>
                <a:lnTo>
                  <a:pt x="7626350" y="641350"/>
                </a:lnTo>
                <a:cubicBezTo>
                  <a:pt x="7626350" y="711492"/>
                  <a:pt x="7569454" y="768350"/>
                  <a:pt x="7499350" y="768350"/>
                </a:cubicBezTo>
                <a:lnTo>
                  <a:pt x="133350" y="768350"/>
                </a:lnTo>
                <a:cubicBezTo>
                  <a:pt x="63207" y="768350"/>
                  <a:pt x="6350" y="711492"/>
                  <a:pt x="6350" y="641350"/>
                </a:cubicBezTo>
                <a:lnTo>
                  <a:pt x="6350" y="133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D873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04800" y="5562600"/>
            <a:ext cx="381000" cy="484187"/>
          </a:xfrm>
          <a:custGeom>
            <a:avLst/>
            <a:gdLst>
              <a:gd name="connsiteX0" fmla="*/ 0 w 381000"/>
              <a:gd name="connsiteY0" fmla="*/ 121043 h 484187"/>
              <a:gd name="connsiteX1" fmla="*/ 190500 w 381000"/>
              <a:gd name="connsiteY1" fmla="*/ 121043 h 484187"/>
              <a:gd name="connsiteX2" fmla="*/ 190500 w 381000"/>
              <a:gd name="connsiteY2" fmla="*/ 0 h 484187"/>
              <a:gd name="connsiteX3" fmla="*/ 381000 w 381000"/>
              <a:gd name="connsiteY3" fmla="*/ 242087 h 484187"/>
              <a:gd name="connsiteX4" fmla="*/ 190500 w 381000"/>
              <a:gd name="connsiteY4" fmla="*/ 484187 h 484187"/>
              <a:gd name="connsiteX5" fmla="*/ 190500 w 381000"/>
              <a:gd name="connsiteY5" fmla="*/ 363143 h 484187"/>
              <a:gd name="connsiteX6" fmla="*/ 0 w 381000"/>
              <a:gd name="connsiteY6" fmla="*/ 363143 h 484187"/>
              <a:gd name="connsiteX7" fmla="*/ 0 w 381000"/>
              <a:gd name="connsiteY7" fmla="*/ 121043 h 4841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484187">
                <a:moveTo>
                  <a:pt x="0" y="121043"/>
                </a:moveTo>
                <a:lnTo>
                  <a:pt x="190500" y="121043"/>
                </a:lnTo>
                <a:lnTo>
                  <a:pt x="190500" y="0"/>
                </a:lnTo>
                <a:lnTo>
                  <a:pt x="381000" y="242087"/>
                </a:lnTo>
                <a:lnTo>
                  <a:pt x="190500" y="484187"/>
                </a:lnTo>
                <a:lnTo>
                  <a:pt x="190500" y="363143"/>
                </a:lnTo>
                <a:lnTo>
                  <a:pt x="0" y="363143"/>
                </a:lnTo>
                <a:lnTo>
                  <a:pt x="0" y="121043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92100" y="5549900"/>
            <a:ext cx="406400" cy="509587"/>
          </a:xfrm>
          <a:custGeom>
            <a:avLst/>
            <a:gdLst>
              <a:gd name="connsiteX0" fmla="*/ 12700 w 406400"/>
              <a:gd name="connsiteY0" fmla="*/ 133743 h 509587"/>
              <a:gd name="connsiteX1" fmla="*/ 203200 w 406400"/>
              <a:gd name="connsiteY1" fmla="*/ 133743 h 509587"/>
              <a:gd name="connsiteX2" fmla="*/ 203200 w 406400"/>
              <a:gd name="connsiteY2" fmla="*/ 12700 h 509587"/>
              <a:gd name="connsiteX3" fmla="*/ 393700 w 406400"/>
              <a:gd name="connsiteY3" fmla="*/ 254787 h 509587"/>
              <a:gd name="connsiteX4" fmla="*/ 203200 w 406400"/>
              <a:gd name="connsiteY4" fmla="*/ 496887 h 509587"/>
              <a:gd name="connsiteX5" fmla="*/ 203200 w 406400"/>
              <a:gd name="connsiteY5" fmla="*/ 375843 h 509587"/>
              <a:gd name="connsiteX6" fmla="*/ 12700 w 406400"/>
              <a:gd name="connsiteY6" fmla="*/ 375843 h 509587"/>
              <a:gd name="connsiteX7" fmla="*/ 12700 w 406400"/>
              <a:gd name="connsiteY7" fmla="*/ 133743 h 5095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509587">
                <a:moveTo>
                  <a:pt x="12700" y="133743"/>
                </a:moveTo>
                <a:lnTo>
                  <a:pt x="203200" y="133743"/>
                </a:lnTo>
                <a:lnTo>
                  <a:pt x="203200" y="12700"/>
                </a:lnTo>
                <a:lnTo>
                  <a:pt x="393700" y="254787"/>
                </a:lnTo>
                <a:lnTo>
                  <a:pt x="203200" y="496887"/>
                </a:lnTo>
                <a:lnTo>
                  <a:pt x="203200" y="375843"/>
                </a:lnTo>
                <a:lnTo>
                  <a:pt x="12700" y="375843"/>
                </a:lnTo>
                <a:lnTo>
                  <a:pt x="12700" y="133743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B785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304800" y="4191000"/>
            <a:ext cx="381000" cy="484123"/>
          </a:xfrm>
          <a:custGeom>
            <a:avLst/>
            <a:gdLst>
              <a:gd name="connsiteX0" fmla="*/ 0 w 381000"/>
              <a:gd name="connsiteY0" fmla="*/ 121030 h 484123"/>
              <a:gd name="connsiteX1" fmla="*/ 190500 w 381000"/>
              <a:gd name="connsiteY1" fmla="*/ 121030 h 484123"/>
              <a:gd name="connsiteX2" fmla="*/ 190500 w 381000"/>
              <a:gd name="connsiteY2" fmla="*/ 0 h 484123"/>
              <a:gd name="connsiteX3" fmla="*/ 381000 w 381000"/>
              <a:gd name="connsiteY3" fmla="*/ 242061 h 484123"/>
              <a:gd name="connsiteX4" fmla="*/ 190500 w 381000"/>
              <a:gd name="connsiteY4" fmla="*/ 484123 h 484123"/>
              <a:gd name="connsiteX5" fmla="*/ 190500 w 381000"/>
              <a:gd name="connsiteY5" fmla="*/ 363092 h 484123"/>
              <a:gd name="connsiteX6" fmla="*/ 0 w 381000"/>
              <a:gd name="connsiteY6" fmla="*/ 363092 h 484123"/>
              <a:gd name="connsiteX7" fmla="*/ 0 w 381000"/>
              <a:gd name="connsiteY7" fmla="*/ 121030 h 4841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484123">
                <a:moveTo>
                  <a:pt x="0" y="121030"/>
                </a:moveTo>
                <a:lnTo>
                  <a:pt x="190500" y="121030"/>
                </a:lnTo>
                <a:lnTo>
                  <a:pt x="190500" y="0"/>
                </a:lnTo>
                <a:lnTo>
                  <a:pt x="381000" y="242061"/>
                </a:lnTo>
                <a:lnTo>
                  <a:pt x="190500" y="484123"/>
                </a:lnTo>
                <a:lnTo>
                  <a:pt x="190500" y="363092"/>
                </a:lnTo>
                <a:lnTo>
                  <a:pt x="0" y="363092"/>
                </a:lnTo>
                <a:lnTo>
                  <a:pt x="0" y="12103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292100" y="4178300"/>
            <a:ext cx="406400" cy="509523"/>
          </a:xfrm>
          <a:custGeom>
            <a:avLst/>
            <a:gdLst>
              <a:gd name="connsiteX0" fmla="*/ 12700 w 406400"/>
              <a:gd name="connsiteY0" fmla="*/ 133730 h 509523"/>
              <a:gd name="connsiteX1" fmla="*/ 203200 w 406400"/>
              <a:gd name="connsiteY1" fmla="*/ 133730 h 509523"/>
              <a:gd name="connsiteX2" fmla="*/ 203200 w 406400"/>
              <a:gd name="connsiteY2" fmla="*/ 12700 h 509523"/>
              <a:gd name="connsiteX3" fmla="*/ 393700 w 406400"/>
              <a:gd name="connsiteY3" fmla="*/ 254761 h 509523"/>
              <a:gd name="connsiteX4" fmla="*/ 203200 w 406400"/>
              <a:gd name="connsiteY4" fmla="*/ 496823 h 509523"/>
              <a:gd name="connsiteX5" fmla="*/ 203200 w 406400"/>
              <a:gd name="connsiteY5" fmla="*/ 375792 h 509523"/>
              <a:gd name="connsiteX6" fmla="*/ 12700 w 406400"/>
              <a:gd name="connsiteY6" fmla="*/ 375792 h 509523"/>
              <a:gd name="connsiteX7" fmla="*/ 12700 w 406400"/>
              <a:gd name="connsiteY7" fmla="*/ 133730 h 5095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509523">
                <a:moveTo>
                  <a:pt x="12700" y="133730"/>
                </a:moveTo>
                <a:lnTo>
                  <a:pt x="203200" y="133730"/>
                </a:lnTo>
                <a:lnTo>
                  <a:pt x="203200" y="12700"/>
                </a:lnTo>
                <a:lnTo>
                  <a:pt x="393700" y="254761"/>
                </a:lnTo>
                <a:lnTo>
                  <a:pt x="203200" y="496823"/>
                </a:lnTo>
                <a:lnTo>
                  <a:pt x="203200" y="375792"/>
                </a:lnTo>
                <a:lnTo>
                  <a:pt x="12700" y="375792"/>
                </a:lnTo>
                <a:lnTo>
                  <a:pt x="12700" y="13373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B785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304800" y="2895600"/>
            <a:ext cx="381000" cy="484251"/>
          </a:xfrm>
          <a:custGeom>
            <a:avLst/>
            <a:gdLst>
              <a:gd name="connsiteX0" fmla="*/ 0 w 381000"/>
              <a:gd name="connsiteY0" fmla="*/ 121030 h 484251"/>
              <a:gd name="connsiteX1" fmla="*/ 190500 w 381000"/>
              <a:gd name="connsiteY1" fmla="*/ 121030 h 484251"/>
              <a:gd name="connsiteX2" fmla="*/ 190500 w 381000"/>
              <a:gd name="connsiteY2" fmla="*/ 0 h 484251"/>
              <a:gd name="connsiteX3" fmla="*/ 381000 w 381000"/>
              <a:gd name="connsiteY3" fmla="*/ 242061 h 484251"/>
              <a:gd name="connsiteX4" fmla="*/ 190500 w 381000"/>
              <a:gd name="connsiteY4" fmla="*/ 484251 h 484251"/>
              <a:gd name="connsiteX5" fmla="*/ 190500 w 381000"/>
              <a:gd name="connsiteY5" fmla="*/ 363092 h 484251"/>
              <a:gd name="connsiteX6" fmla="*/ 0 w 381000"/>
              <a:gd name="connsiteY6" fmla="*/ 363092 h 484251"/>
              <a:gd name="connsiteX7" fmla="*/ 0 w 381000"/>
              <a:gd name="connsiteY7" fmla="*/ 121030 h 484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484251">
                <a:moveTo>
                  <a:pt x="0" y="121030"/>
                </a:moveTo>
                <a:lnTo>
                  <a:pt x="190500" y="121030"/>
                </a:lnTo>
                <a:lnTo>
                  <a:pt x="190500" y="0"/>
                </a:lnTo>
                <a:lnTo>
                  <a:pt x="381000" y="242061"/>
                </a:lnTo>
                <a:lnTo>
                  <a:pt x="190500" y="484251"/>
                </a:lnTo>
                <a:lnTo>
                  <a:pt x="190500" y="363092"/>
                </a:lnTo>
                <a:lnTo>
                  <a:pt x="0" y="363092"/>
                </a:lnTo>
                <a:lnTo>
                  <a:pt x="0" y="12103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292100" y="2882900"/>
            <a:ext cx="406400" cy="509651"/>
          </a:xfrm>
          <a:custGeom>
            <a:avLst/>
            <a:gdLst>
              <a:gd name="connsiteX0" fmla="*/ 12700 w 406400"/>
              <a:gd name="connsiteY0" fmla="*/ 133730 h 509651"/>
              <a:gd name="connsiteX1" fmla="*/ 203200 w 406400"/>
              <a:gd name="connsiteY1" fmla="*/ 133730 h 509651"/>
              <a:gd name="connsiteX2" fmla="*/ 203200 w 406400"/>
              <a:gd name="connsiteY2" fmla="*/ 12700 h 509651"/>
              <a:gd name="connsiteX3" fmla="*/ 393700 w 406400"/>
              <a:gd name="connsiteY3" fmla="*/ 254761 h 509651"/>
              <a:gd name="connsiteX4" fmla="*/ 203200 w 406400"/>
              <a:gd name="connsiteY4" fmla="*/ 496951 h 509651"/>
              <a:gd name="connsiteX5" fmla="*/ 203200 w 406400"/>
              <a:gd name="connsiteY5" fmla="*/ 375792 h 509651"/>
              <a:gd name="connsiteX6" fmla="*/ 12700 w 406400"/>
              <a:gd name="connsiteY6" fmla="*/ 375792 h 509651"/>
              <a:gd name="connsiteX7" fmla="*/ 12700 w 406400"/>
              <a:gd name="connsiteY7" fmla="*/ 133730 h 5096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509651">
                <a:moveTo>
                  <a:pt x="12700" y="133730"/>
                </a:moveTo>
                <a:lnTo>
                  <a:pt x="203200" y="133730"/>
                </a:lnTo>
                <a:lnTo>
                  <a:pt x="203200" y="12700"/>
                </a:lnTo>
                <a:lnTo>
                  <a:pt x="393700" y="254761"/>
                </a:lnTo>
                <a:lnTo>
                  <a:pt x="203200" y="496951"/>
                </a:lnTo>
                <a:lnTo>
                  <a:pt x="203200" y="375792"/>
                </a:lnTo>
                <a:lnTo>
                  <a:pt x="12700" y="375792"/>
                </a:lnTo>
                <a:lnTo>
                  <a:pt x="12700" y="13373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B785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304800" y="1600200"/>
            <a:ext cx="381000" cy="484251"/>
          </a:xfrm>
          <a:custGeom>
            <a:avLst/>
            <a:gdLst>
              <a:gd name="connsiteX0" fmla="*/ 0 w 381000"/>
              <a:gd name="connsiteY0" fmla="*/ 121030 h 484251"/>
              <a:gd name="connsiteX1" fmla="*/ 190500 w 381000"/>
              <a:gd name="connsiteY1" fmla="*/ 121030 h 484251"/>
              <a:gd name="connsiteX2" fmla="*/ 190500 w 381000"/>
              <a:gd name="connsiteY2" fmla="*/ 0 h 484251"/>
              <a:gd name="connsiteX3" fmla="*/ 381000 w 381000"/>
              <a:gd name="connsiteY3" fmla="*/ 242061 h 484251"/>
              <a:gd name="connsiteX4" fmla="*/ 190500 w 381000"/>
              <a:gd name="connsiteY4" fmla="*/ 484251 h 484251"/>
              <a:gd name="connsiteX5" fmla="*/ 190500 w 381000"/>
              <a:gd name="connsiteY5" fmla="*/ 363092 h 484251"/>
              <a:gd name="connsiteX6" fmla="*/ 0 w 381000"/>
              <a:gd name="connsiteY6" fmla="*/ 363092 h 484251"/>
              <a:gd name="connsiteX7" fmla="*/ 0 w 381000"/>
              <a:gd name="connsiteY7" fmla="*/ 121030 h 484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81000" h="484251">
                <a:moveTo>
                  <a:pt x="0" y="121030"/>
                </a:moveTo>
                <a:lnTo>
                  <a:pt x="190500" y="121030"/>
                </a:lnTo>
                <a:lnTo>
                  <a:pt x="190500" y="0"/>
                </a:lnTo>
                <a:lnTo>
                  <a:pt x="381000" y="242061"/>
                </a:lnTo>
                <a:lnTo>
                  <a:pt x="190500" y="484251"/>
                </a:lnTo>
                <a:lnTo>
                  <a:pt x="190500" y="363092"/>
                </a:lnTo>
                <a:lnTo>
                  <a:pt x="0" y="363092"/>
                </a:lnTo>
                <a:lnTo>
                  <a:pt x="0" y="12103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292100" y="1587500"/>
            <a:ext cx="406400" cy="509651"/>
          </a:xfrm>
          <a:custGeom>
            <a:avLst/>
            <a:gdLst>
              <a:gd name="connsiteX0" fmla="*/ 12700 w 406400"/>
              <a:gd name="connsiteY0" fmla="*/ 133730 h 509651"/>
              <a:gd name="connsiteX1" fmla="*/ 203200 w 406400"/>
              <a:gd name="connsiteY1" fmla="*/ 133730 h 509651"/>
              <a:gd name="connsiteX2" fmla="*/ 203200 w 406400"/>
              <a:gd name="connsiteY2" fmla="*/ 12700 h 509651"/>
              <a:gd name="connsiteX3" fmla="*/ 393700 w 406400"/>
              <a:gd name="connsiteY3" fmla="*/ 254761 h 509651"/>
              <a:gd name="connsiteX4" fmla="*/ 203200 w 406400"/>
              <a:gd name="connsiteY4" fmla="*/ 496951 h 509651"/>
              <a:gd name="connsiteX5" fmla="*/ 203200 w 406400"/>
              <a:gd name="connsiteY5" fmla="*/ 375792 h 509651"/>
              <a:gd name="connsiteX6" fmla="*/ 12700 w 406400"/>
              <a:gd name="connsiteY6" fmla="*/ 375792 h 509651"/>
              <a:gd name="connsiteX7" fmla="*/ 12700 w 406400"/>
              <a:gd name="connsiteY7" fmla="*/ 133730 h 5096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06400" h="509651">
                <a:moveTo>
                  <a:pt x="12700" y="133730"/>
                </a:moveTo>
                <a:lnTo>
                  <a:pt x="203200" y="133730"/>
                </a:lnTo>
                <a:lnTo>
                  <a:pt x="203200" y="12700"/>
                </a:lnTo>
                <a:lnTo>
                  <a:pt x="393700" y="254761"/>
                </a:lnTo>
                <a:lnTo>
                  <a:pt x="203200" y="496951"/>
                </a:lnTo>
                <a:lnTo>
                  <a:pt x="203200" y="375792"/>
                </a:lnTo>
                <a:lnTo>
                  <a:pt x="12700" y="375792"/>
                </a:lnTo>
                <a:lnTo>
                  <a:pt x="12700" y="13373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B785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1587500"/>
            <a:ext cx="7645400" cy="55880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2882900"/>
            <a:ext cx="7645400" cy="558800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100" y="4178300"/>
            <a:ext cx="7645400" cy="5588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100" y="5473700"/>
            <a:ext cx="7645400" cy="787400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96900"/>
            <a:ext cx="5728107" cy="15337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254000" algn="l"/>
              </a:tabLst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Why Internet of Things(ii)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000"/>
              </a:lnSpc>
              <a:tabLst>
                <a:tab pos="254000" algn="l"/>
              </a:tabLst>
            </a:pPr>
            <a:r>
              <a:rPr lang="en-US" altLang="zh-CN" dirty="0"/>
              <a:t>	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Flexible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configuration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800100" y="3035300"/>
            <a:ext cx="46990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Universal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transport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&amp;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internetworking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800100" y="4330700"/>
            <a:ext cx="2962349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Accessibility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&amp;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Usability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812800" y="5740400"/>
            <a:ext cx="37973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Acts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technologies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integrator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435225" y="3143250"/>
            <a:ext cx="3781425" cy="687323"/>
          </a:xfrm>
          <a:custGeom>
            <a:avLst/>
            <a:gdLst>
              <a:gd name="connsiteX0" fmla="*/ 19050 w 3781425"/>
              <a:gd name="connsiteY0" fmla="*/ 343661 h 687323"/>
              <a:gd name="connsiteX1" fmla="*/ 1890776 w 3781425"/>
              <a:gd name="connsiteY1" fmla="*/ 19050 h 687323"/>
              <a:gd name="connsiteX2" fmla="*/ 3762375 w 3781425"/>
              <a:gd name="connsiteY2" fmla="*/ 343661 h 687323"/>
              <a:gd name="connsiteX3" fmla="*/ 1890776 w 3781425"/>
              <a:gd name="connsiteY3" fmla="*/ 668273 h 687323"/>
              <a:gd name="connsiteX4" fmla="*/ 19050 w 3781425"/>
              <a:gd name="connsiteY4" fmla="*/ 343661 h 6873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781425" h="687323">
                <a:moveTo>
                  <a:pt x="19050" y="343661"/>
                </a:moveTo>
                <a:cubicBezTo>
                  <a:pt x="19050" y="164465"/>
                  <a:pt x="856996" y="19050"/>
                  <a:pt x="1890776" y="19050"/>
                </a:cubicBezTo>
                <a:cubicBezTo>
                  <a:pt x="2924428" y="19050"/>
                  <a:pt x="3762375" y="164465"/>
                  <a:pt x="3762375" y="343661"/>
                </a:cubicBezTo>
                <a:cubicBezTo>
                  <a:pt x="3762375" y="522985"/>
                  <a:pt x="2924428" y="668273"/>
                  <a:pt x="1890776" y="668273"/>
                </a:cubicBezTo>
                <a:cubicBezTo>
                  <a:pt x="856996" y="668273"/>
                  <a:pt x="19050" y="522985"/>
                  <a:pt x="19050" y="343661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675E47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3597275" y="3214624"/>
            <a:ext cx="1522476" cy="649351"/>
          </a:xfrm>
          <a:custGeom>
            <a:avLst/>
            <a:gdLst>
              <a:gd name="connsiteX0" fmla="*/ 0 w 1522476"/>
              <a:gd name="connsiteY0" fmla="*/ 324739 h 649351"/>
              <a:gd name="connsiteX1" fmla="*/ 761238 w 1522476"/>
              <a:gd name="connsiteY1" fmla="*/ 0 h 649351"/>
              <a:gd name="connsiteX2" fmla="*/ 1522476 w 1522476"/>
              <a:gd name="connsiteY2" fmla="*/ 324739 h 649351"/>
              <a:gd name="connsiteX3" fmla="*/ 761238 w 1522476"/>
              <a:gd name="connsiteY3" fmla="*/ 649351 h 649351"/>
              <a:gd name="connsiteX4" fmla="*/ 0 w 1522476"/>
              <a:gd name="connsiteY4" fmla="*/ 324739 h 6493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22476" h="649351">
                <a:moveTo>
                  <a:pt x="0" y="324739"/>
                </a:moveTo>
                <a:cubicBezTo>
                  <a:pt x="0" y="145415"/>
                  <a:pt x="340740" y="0"/>
                  <a:pt x="761238" y="0"/>
                </a:cubicBezTo>
                <a:cubicBezTo>
                  <a:pt x="1181608" y="0"/>
                  <a:pt x="1522476" y="145415"/>
                  <a:pt x="1522476" y="324739"/>
                </a:cubicBezTo>
                <a:cubicBezTo>
                  <a:pt x="1522476" y="504063"/>
                  <a:pt x="1181608" y="649351"/>
                  <a:pt x="761238" y="649351"/>
                </a:cubicBezTo>
                <a:cubicBezTo>
                  <a:pt x="340740" y="649351"/>
                  <a:pt x="0" y="504063"/>
                  <a:pt x="0" y="324739"/>
                </a:cubicBezTo>
              </a:path>
            </a:pathLst>
          </a:custGeom>
          <a:solidFill>
            <a:srgbClr val="3333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5200" y="3327400"/>
            <a:ext cx="381000" cy="3683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5100" y="1651000"/>
            <a:ext cx="3213100" cy="36449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1700" y="3327400"/>
            <a:ext cx="381000" cy="3683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5543184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Application of </a:t>
            </a:r>
            <a:r>
              <a:rPr lang="en-US" altLang="zh-CN" sz="3998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(1)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708400" y="3390900"/>
            <a:ext cx="12446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79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Network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562600" y="1689100"/>
            <a:ext cx="21590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Biosensor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taken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by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people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6565900" y="3441700"/>
            <a:ext cx="1092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63500" algn="l"/>
              </a:tabLst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Equipment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dirty="0"/>
              <a:t>	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public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place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625600" y="3441700"/>
            <a:ext cx="5080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House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765300" y="1689100"/>
            <a:ext cx="12446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Regional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Office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5676900" y="5054600"/>
            <a:ext cx="16510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Virtual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Environment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1041400" y="4991100"/>
            <a:ext cx="18415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Transportation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Vehicle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971675" y="3267075"/>
            <a:ext cx="5810250" cy="781050"/>
          </a:xfrm>
          <a:custGeom>
            <a:avLst/>
            <a:gdLst>
              <a:gd name="connsiteX0" fmla="*/ 9525 w 5810250"/>
              <a:gd name="connsiteY0" fmla="*/ 9525 h 781050"/>
              <a:gd name="connsiteX1" fmla="*/ 2276475 w 5810250"/>
              <a:gd name="connsiteY1" fmla="*/ 9525 h 781050"/>
              <a:gd name="connsiteX2" fmla="*/ 2276475 w 5810250"/>
              <a:gd name="connsiteY2" fmla="*/ 771525 h 781050"/>
              <a:gd name="connsiteX3" fmla="*/ 5800725 w 5810250"/>
              <a:gd name="connsiteY3" fmla="*/ 771525 h 781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810250" h="781050">
                <a:moveTo>
                  <a:pt x="9525" y="9525"/>
                </a:moveTo>
                <a:lnTo>
                  <a:pt x="2276475" y="9525"/>
                </a:lnTo>
                <a:lnTo>
                  <a:pt x="2276475" y="771525"/>
                </a:lnTo>
                <a:lnTo>
                  <a:pt x="5800725" y="771525"/>
                </a:lnTo>
              </a:path>
            </a:pathLst>
          </a:custGeom>
          <a:ln w="12700">
            <a:solidFill>
              <a:srgbClr val="A6A27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657475" y="2276475"/>
            <a:ext cx="5124450" cy="323850"/>
          </a:xfrm>
          <a:custGeom>
            <a:avLst/>
            <a:gdLst>
              <a:gd name="connsiteX0" fmla="*/ 9525 w 5124450"/>
              <a:gd name="connsiteY0" fmla="*/ 9525 h 323850"/>
              <a:gd name="connsiteX1" fmla="*/ 1599691 w 5124450"/>
              <a:gd name="connsiteY1" fmla="*/ 9525 h 323850"/>
              <a:gd name="connsiteX2" fmla="*/ 1599691 w 5124450"/>
              <a:gd name="connsiteY2" fmla="*/ 314325 h 323850"/>
              <a:gd name="connsiteX3" fmla="*/ 5114925 w 5124450"/>
              <a:gd name="connsiteY3" fmla="*/ 314325 h 323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124450" h="323850">
                <a:moveTo>
                  <a:pt x="9525" y="9525"/>
                </a:moveTo>
                <a:lnTo>
                  <a:pt x="1599691" y="9525"/>
                </a:lnTo>
                <a:lnTo>
                  <a:pt x="1599691" y="314325"/>
                </a:lnTo>
                <a:lnTo>
                  <a:pt x="5114925" y="314325"/>
                </a:lnTo>
              </a:path>
            </a:pathLst>
          </a:custGeom>
          <a:ln w="12700">
            <a:solidFill>
              <a:srgbClr val="A6A27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590675" y="6010275"/>
            <a:ext cx="6343650" cy="552450"/>
          </a:xfrm>
          <a:custGeom>
            <a:avLst/>
            <a:gdLst>
              <a:gd name="connsiteX0" fmla="*/ 9525 w 6343650"/>
              <a:gd name="connsiteY0" fmla="*/ 9525 h 552450"/>
              <a:gd name="connsiteX1" fmla="*/ 2671699 w 6343650"/>
              <a:gd name="connsiteY1" fmla="*/ 9525 h 552450"/>
              <a:gd name="connsiteX2" fmla="*/ 2671699 w 6343650"/>
              <a:gd name="connsiteY2" fmla="*/ 542925 h 552450"/>
              <a:gd name="connsiteX3" fmla="*/ 6334125 w 6343650"/>
              <a:gd name="connsiteY3" fmla="*/ 542925 h 552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6343650" h="552450">
                <a:moveTo>
                  <a:pt x="9525" y="9525"/>
                </a:moveTo>
                <a:lnTo>
                  <a:pt x="2671699" y="9525"/>
                </a:lnTo>
                <a:lnTo>
                  <a:pt x="2671699" y="542925"/>
                </a:lnTo>
                <a:lnTo>
                  <a:pt x="6334125" y="542925"/>
                </a:lnTo>
              </a:path>
            </a:pathLst>
          </a:custGeom>
          <a:ln w="12700">
            <a:solidFill>
              <a:srgbClr val="A6A27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3114675" y="4714875"/>
            <a:ext cx="4819650" cy="552450"/>
          </a:xfrm>
          <a:custGeom>
            <a:avLst/>
            <a:gdLst>
              <a:gd name="connsiteX0" fmla="*/ 9525 w 4819650"/>
              <a:gd name="connsiteY0" fmla="*/ 9525 h 552450"/>
              <a:gd name="connsiteX1" fmla="*/ 1123950 w 4819650"/>
              <a:gd name="connsiteY1" fmla="*/ 9525 h 552450"/>
              <a:gd name="connsiteX2" fmla="*/ 1123950 w 4819650"/>
              <a:gd name="connsiteY2" fmla="*/ 542925 h 552450"/>
              <a:gd name="connsiteX3" fmla="*/ 4810125 w 4819650"/>
              <a:gd name="connsiteY3" fmla="*/ 542925 h 552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819650" h="552450">
                <a:moveTo>
                  <a:pt x="9525" y="9525"/>
                </a:moveTo>
                <a:lnTo>
                  <a:pt x="1123950" y="9525"/>
                </a:lnTo>
                <a:lnTo>
                  <a:pt x="1123950" y="542925"/>
                </a:lnTo>
                <a:lnTo>
                  <a:pt x="4810125" y="542925"/>
                </a:lnTo>
              </a:path>
            </a:pathLst>
          </a:custGeom>
          <a:ln w="12700">
            <a:solidFill>
              <a:srgbClr val="A6A278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079500"/>
            <a:ext cx="4064000" cy="5715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368300"/>
            <a:ext cx="7798738" cy="23160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3810000" algn="l"/>
                <a:tab pos="4000500" algn="l"/>
              </a:tabLst>
            </a:pP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Application of </a:t>
            </a:r>
            <a:r>
              <a:rPr lang="en-US" altLang="zh-CN" sz="3996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(2)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800"/>
              </a:lnSpc>
              <a:tabLst>
                <a:tab pos="3810000" algn="l"/>
                <a:tab pos="4000500" algn="l"/>
              </a:tabLst>
            </a:pPr>
            <a:r>
              <a:rPr lang="en-US" altLang="zh-CN" dirty="0"/>
              <a:t>		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Scenario: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shopping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>
                <a:tab pos="3810000" algn="l"/>
                <a:tab pos="4000500" algn="l"/>
              </a:tabLst>
            </a:pPr>
            <a:r>
              <a:rPr lang="en-US" altLang="zh-CN" dirty="0"/>
              <a:t>	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(2)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When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shopping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market,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400"/>
              </a:lnSpc>
              <a:tabLst>
                <a:tab pos="3810000" algn="l"/>
                <a:tab pos="4000500" algn="l"/>
              </a:tabLst>
            </a:pPr>
            <a:r>
              <a:rPr lang="en-US" altLang="zh-CN" dirty="0"/>
              <a:t>	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goods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will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introduce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themselves.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356100" y="3543300"/>
            <a:ext cx="4051300" cy="307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(1)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When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entering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doors,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scanners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will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identify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tags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her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clothing.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2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(4)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When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paying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goods,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microchip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credit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card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will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communicate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with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checkout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reader.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(3)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When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moving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goods,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reader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will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tell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staff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put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new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one.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1397000"/>
            <a:ext cx="3365500" cy="31115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8700" y="2794000"/>
            <a:ext cx="1028700" cy="5461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1435100"/>
            <a:ext cx="3644900" cy="3098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9900" y="330200"/>
            <a:ext cx="5640903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Starting from the Internet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12800" y="5130800"/>
            <a:ext cx="5753100" cy="901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appears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everywhere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world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800"/>
              </a:lnSpc>
              <a:tabLst/>
            </a:pPr>
            <a:r>
              <a:rPr lang="en-US" altLang="zh-CN" sz="2006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but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still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connection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between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people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people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2019300"/>
            <a:ext cx="4102100" cy="42799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08000" y="482600"/>
            <a:ext cx="5538376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Application of </a:t>
            </a:r>
            <a:r>
              <a:rPr lang="en-US" altLang="zh-CN" sz="3996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(3)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69900" y="1320800"/>
            <a:ext cx="27051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Scenario: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Health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Care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889500" y="1727200"/>
            <a:ext cx="76200" cy="463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1800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700"/>
              </a:lnSpc>
              <a:tabLst/>
            </a:pPr>
            <a:r>
              <a:rPr lang="en-US" altLang="zh-CN" sz="1800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/>
            </a:pPr>
            <a:r>
              <a:rPr lang="en-US" altLang="zh-CN" sz="1800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/>
            </a:pPr>
            <a:r>
              <a:rPr lang="en-US" altLang="zh-CN" sz="1800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000"/>
              </a:lnSpc>
              <a:tabLst/>
            </a:pPr>
            <a:r>
              <a:rPr lang="en-US" altLang="zh-CN" sz="1800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/>
            </a:pPr>
            <a:r>
              <a:rPr lang="en-US" altLang="zh-CN" sz="1800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232400" y="1765300"/>
            <a:ext cx="2654300" cy="461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Various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various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conditions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Example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ICP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sensor: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Short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or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long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term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monitoring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pressure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brain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cavity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Implanted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brain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cavity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increase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pressure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associated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electronics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encapsulated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safe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biodegradable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material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External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RF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reader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powers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unit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receives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signal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Stability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over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30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days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so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far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0" y="1816100"/>
            <a:ext cx="2578100" cy="48514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08000" y="1854200"/>
            <a:ext cx="45085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/>
            </a:pPr>
            <a:r>
              <a:rPr lang="en-US" altLang="zh-CN" sz="2198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8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National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Health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Information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Network,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36600" y="2197100"/>
            <a:ext cx="28321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/>
            </a:pP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Electronic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Patient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Record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08000" y="2527300"/>
            <a:ext cx="4203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/>
            </a:pPr>
            <a:r>
              <a:rPr lang="en-US" altLang="zh-CN" sz="2196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Home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care: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monitoring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11200" y="2997200"/>
            <a:ext cx="4597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Pulse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oximeters,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blood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glucose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monitors,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infusion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736600" y="3263900"/>
            <a:ext cx="2425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pumps,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accelerometers,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…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08000" y="3543300"/>
            <a:ext cx="36322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/>
            </a:pPr>
            <a:r>
              <a:rPr lang="en-US" altLang="zh-CN" sz="2196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Operating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Room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Future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711200" y="4025900"/>
            <a:ext cx="51562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25400" algn="l"/>
              </a:tabLst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Closed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loop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monitoring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control;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multiple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treatment</a:t>
            </a:r>
          </a:p>
          <a:p>
            <a:pPr>
              <a:lnSpc>
                <a:spcPts val="2100"/>
              </a:lnSpc>
              <a:tabLst>
                <a:tab pos="25400" algn="l"/>
              </a:tabLst>
            </a:pPr>
            <a:r>
              <a:rPr lang="en-US" altLang="zh-CN" dirty="0"/>
              <a:t>	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stations,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plug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play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devices;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robotic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microsurgery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711200" y="4660900"/>
            <a:ext cx="2832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coordination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challenge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508000" y="4965700"/>
            <a:ext cx="48006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/>
            </a:pPr>
            <a:r>
              <a:rPr lang="en-US" altLang="zh-CN" sz="2196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Progress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bioinformatics: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gene,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protein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736600" y="5321300"/>
            <a:ext cx="40767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/>
            </a:pP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expression,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systems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biology,</a:t>
            </a:r>
            <a:r>
              <a:rPr lang="en-US" altLang="zh-CN" sz="21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disease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198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dynamics,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</a:t>
            </a:r>
            <a:r>
              <a:rPr lang="en-US" altLang="zh-CN" sz="21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mechanisms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508000" y="482600"/>
            <a:ext cx="5538376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Application of </a:t>
            </a:r>
            <a:r>
              <a:rPr lang="en-US" altLang="zh-CN" sz="3996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(3)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469900" y="1320800"/>
            <a:ext cx="27051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Scenario: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Health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Care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4400" y="1651000"/>
            <a:ext cx="5232400" cy="5207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393700"/>
            <a:ext cx="5650586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Application of  </a:t>
            </a:r>
            <a:r>
              <a:rPr lang="en-US" altLang="zh-CN" sz="3996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(4)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22300" y="1320800"/>
            <a:ext cx="33401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Scenario: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Intelligent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Home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22300" y="2184400"/>
            <a:ext cx="23876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Remote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monitor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901700" y="2679700"/>
            <a:ext cx="12827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smart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house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22300" y="3098800"/>
            <a:ext cx="22860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Remote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901700" y="3594100"/>
            <a:ext cx="16510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smart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appliance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2700" y="4711700"/>
            <a:ext cx="3365500" cy="2133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5543184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Application of </a:t>
            </a:r>
            <a:r>
              <a:rPr lang="en-US" altLang="zh-CN" sz="3998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(5)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98500" y="1397000"/>
            <a:ext cx="30988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Scenario: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Transportation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55600" y="1879600"/>
            <a:ext cx="73660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9CBEBD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up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throughout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vehicle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interact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with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its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84200" y="2235200"/>
            <a:ext cx="72898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surroundings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provide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valuable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feedback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local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roads,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weather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traffic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conditions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driver,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enabling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adaptive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drive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respond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accordingly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55600" y="3175000"/>
            <a:ext cx="78105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9CBEBD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may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involve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automatic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activation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braking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speed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84200" y="3530600"/>
            <a:ext cx="75565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via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fuel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management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systems.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Condition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event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detection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can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activate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maintain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driver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passenger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comfort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safety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through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use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airbags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seatbelt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pre-tensioning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55600" y="4470400"/>
            <a:ext cx="74168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9CBEBD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fatigue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mood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monitoring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based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driving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conditions,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84200" y="4826000"/>
            <a:ext cx="53340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driver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behaviour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facial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indicators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interact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ensure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safe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driving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by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activating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warning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systems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directly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controlling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vehicle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5800" y="1003300"/>
            <a:ext cx="2463800" cy="10414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60400" y="2235200"/>
            <a:ext cx="45212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2005,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30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90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processors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car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63600" y="2768600"/>
            <a:ext cx="46609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25400" algn="l"/>
              </a:tabLst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Engine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control,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Break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system,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Airbag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deployment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</a:t>
            </a:r>
          </a:p>
          <a:p>
            <a:pPr>
              <a:lnSpc>
                <a:spcPts val="2300"/>
              </a:lnSpc>
              <a:tabLst>
                <a:tab pos="25400" algn="l"/>
              </a:tabLst>
            </a:pPr>
            <a:r>
              <a:rPr lang="en-US" altLang="zh-CN" dirty="0"/>
              <a:t>	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Windshield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wiper,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Door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locks,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Entertainment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60400" y="3302000"/>
            <a:ext cx="60706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actuators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V2V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63600" y="3822700"/>
            <a:ext cx="24892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Active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networked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safety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alerts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889000" y="4127500"/>
            <a:ext cx="19685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Autonomous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navigation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60400" y="4381500"/>
            <a:ext cx="40005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2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Future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Transportation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Systems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927100" y="4902200"/>
            <a:ext cx="65913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Incorporate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both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single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person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mass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transportation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vehicles,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air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ground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889000" y="5143500"/>
            <a:ext cx="13208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transportations.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927100" y="5499100"/>
            <a:ext cx="6184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Achieve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efficiency,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safety,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stability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using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real-time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control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5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optimization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.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46100" y="571500"/>
            <a:ext cx="5543184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Application of </a:t>
            </a:r>
            <a:r>
              <a:rPr lang="en-US" altLang="zh-CN" sz="3998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(5)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698500" y="1397000"/>
            <a:ext cx="30988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Scenario: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Transportation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1587500"/>
            <a:ext cx="7962900" cy="5054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3700" y="1257300"/>
            <a:ext cx="4540089" cy="31547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/>
            </a:pPr>
            <a:r>
              <a:rPr lang="en-US" altLang="zh-CN" sz="2196" b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Scenario : Monitoring the Environment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93700" y="279400"/>
            <a:ext cx="5538376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Application of </a:t>
            </a:r>
            <a:r>
              <a:rPr lang="en-US" altLang="zh-CN" sz="3996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r>
              <a:rPr lang="en-US" altLang="zh-CN" sz="3996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(6)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292850" y="3333750"/>
            <a:ext cx="1714500" cy="2628900"/>
          </a:xfrm>
          <a:custGeom>
            <a:avLst/>
            <a:gdLst>
              <a:gd name="connsiteX0" fmla="*/ 19050 w 1714500"/>
              <a:gd name="connsiteY0" fmla="*/ 249428 h 2628900"/>
              <a:gd name="connsiteX1" fmla="*/ 249428 w 1714500"/>
              <a:gd name="connsiteY1" fmla="*/ 19050 h 2628900"/>
              <a:gd name="connsiteX2" fmla="*/ 1465071 w 1714500"/>
              <a:gd name="connsiteY2" fmla="*/ 19050 h 2628900"/>
              <a:gd name="connsiteX3" fmla="*/ 1695450 w 1714500"/>
              <a:gd name="connsiteY3" fmla="*/ 249428 h 2628900"/>
              <a:gd name="connsiteX4" fmla="*/ 1695450 w 1714500"/>
              <a:gd name="connsiteY4" fmla="*/ 2379433 h 2628900"/>
              <a:gd name="connsiteX5" fmla="*/ 1465071 w 1714500"/>
              <a:gd name="connsiteY5" fmla="*/ 2609850 h 2628900"/>
              <a:gd name="connsiteX6" fmla="*/ 249428 w 1714500"/>
              <a:gd name="connsiteY6" fmla="*/ 2609850 h 2628900"/>
              <a:gd name="connsiteX7" fmla="*/ 19050 w 1714500"/>
              <a:gd name="connsiteY7" fmla="*/ 2379433 h 2628900"/>
              <a:gd name="connsiteX8" fmla="*/ 19050 w 1714500"/>
              <a:gd name="connsiteY8" fmla="*/ 249428 h 2628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14500" h="2628900">
                <a:moveTo>
                  <a:pt x="19050" y="249428"/>
                </a:moveTo>
                <a:cubicBezTo>
                  <a:pt x="19050" y="122173"/>
                  <a:pt x="122173" y="19050"/>
                  <a:pt x="249428" y="19050"/>
                </a:cubicBezTo>
                <a:lnTo>
                  <a:pt x="1465071" y="19050"/>
                </a:lnTo>
                <a:cubicBezTo>
                  <a:pt x="1592326" y="19050"/>
                  <a:pt x="1695450" y="122173"/>
                  <a:pt x="1695450" y="249428"/>
                </a:cubicBezTo>
                <a:lnTo>
                  <a:pt x="1695450" y="2379433"/>
                </a:lnTo>
                <a:cubicBezTo>
                  <a:pt x="1695450" y="2506688"/>
                  <a:pt x="1592326" y="2609850"/>
                  <a:pt x="1465071" y="2609850"/>
                </a:cubicBezTo>
                <a:lnTo>
                  <a:pt x="249428" y="2609850"/>
                </a:lnTo>
                <a:cubicBezTo>
                  <a:pt x="122173" y="2609850"/>
                  <a:pt x="19050" y="2506688"/>
                  <a:pt x="19050" y="2379433"/>
                </a:cubicBezTo>
                <a:lnTo>
                  <a:pt x="19050" y="249428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4540250" y="3333750"/>
            <a:ext cx="1703451" cy="2628900"/>
          </a:xfrm>
          <a:custGeom>
            <a:avLst/>
            <a:gdLst>
              <a:gd name="connsiteX0" fmla="*/ 19050 w 1703451"/>
              <a:gd name="connsiteY0" fmla="*/ 247903 h 2628900"/>
              <a:gd name="connsiteX1" fmla="*/ 247903 w 1703451"/>
              <a:gd name="connsiteY1" fmla="*/ 19050 h 2628900"/>
              <a:gd name="connsiteX2" fmla="*/ 1455420 w 1703451"/>
              <a:gd name="connsiteY2" fmla="*/ 19050 h 2628900"/>
              <a:gd name="connsiteX3" fmla="*/ 1684401 w 1703451"/>
              <a:gd name="connsiteY3" fmla="*/ 247903 h 2628900"/>
              <a:gd name="connsiteX4" fmla="*/ 1684401 w 1703451"/>
              <a:gd name="connsiteY4" fmla="*/ 2380957 h 2628900"/>
              <a:gd name="connsiteX5" fmla="*/ 1455420 w 1703451"/>
              <a:gd name="connsiteY5" fmla="*/ 2609850 h 2628900"/>
              <a:gd name="connsiteX6" fmla="*/ 247903 w 1703451"/>
              <a:gd name="connsiteY6" fmla="*/ 2609850 h 2628900"/>
              <a:gd name="connsiteX7" fmla="*/ 19050 w 1703451"/>
              <a:gd name="connsiteY7" fmla="*/ 2380957 h 2628900"/>
              <a:gd name="connsiteX8" fmla="*/ 19050 w 1703451"/>
              <a:gd name="connsiteY8" fmla="*/ 247903 h 2628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03451" h="2628900">
                <a:moveTo>
                  <a:pt x="19050" y="247903"/>
                </a:moveTo>
                <a:cubicBezTo>
                  <a:pt x="19050" y="121539"/>
                  <a:pt x="121539" y="19050"/>
                  <a:pt x="247903" y="19050"/>
                </a:cubicBezTo>
                <a:lnTo>
                  <a:pt x="1455420" y="19050"/>
                </a:lnTo>
                <a:cubicBezTo>
                  <a:pt x="1581912" y="19050"/>
                  <a:pt x="1684401" y="121539"/>
                  <a:pt x="1684401" y="247903"/>
                </a:cubicBezTo>
                <a:lnTo>
                  <a:pt x="1684401" y="2380957"/>
                </a:lnTo>
                <a:cubicBezTo>
                  <a:pt x="1684401" y="2507373"/>
                  <a:pt x="1581912" y="2609850"/>
                  <a:pt x="1455420" y="2609850"/>
                </a:cubicBezTo>
                <a:lnTo>
                  <a:pt x="247903" y="2609850"/>
                </a:lnTo>
                <a:cubicBezTo>
                  <a:pt x="121539" y="2609850"/>
                  <a:pt x="19050" y="2507373"/>
                  <a:pt x="19050" y="2380957"/>
                </a:cubicBezTo>
                <a:lnTo>
                  <a:pt x="19050" y="247903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800350" y="3333750"/>
            <a:ext cx="1654175" cy="2628900"/>
          </a:xfrm>
          <a:custGeom>
            <a:avLst/>
            <a:gdLst>
              <a:gd name="connsiteX0" fmla="*/ 19050 w 1654175"/>
              <a:gd name="connsiteY0" fmla="*/ 241172 h 2628900"/>
              <a:gd name="connsiteX1" fmla="*/ 241173 w 1654175"/>
              <a:gd name="connsiteY1" fmla="*/ 19050 h 2628900"/>
              <a:gd name="connsiteX2" fmla="*/ 1413002 w 1654175"/>
              <a:gd name="connsiteY2" fmla="*/ 19050 h 2628900"/>
              <a:gd name="connsiteX3" fmla="*/ 1635125 w 1654175"/>
              <a:gd name="connsiteY3" fmla="*/ 241172 h 2628900"/>
              <a:gd name="connsiteX4" fmla="*/ 1635125 w 1654175"/>
              <a:gd name="connsiteY4" fmla="*/ 2387714 h 2628900"/>
              <a:gd name="connsiteX5" fmla="*/ 1413002 w 1654175"/>
              <a:gd name="connsiteY5" fmla="*/ 2609850 h 2628900"/>
              <a:gd name="connsiteX6" fmla="*/ 241173 w 1654175"/>
              <a:gd name="connsiteY6" fmla="*/ 2609850 h 2628900"/>
              <a:gd name="connsiteX7" fmla="*/ 19050 w 1654175"/>
              <a:gd name="connsiteY7" fmla="*/ 2387714 h 2628900"/>
              <a:gd name="connsiteX8" fmla="*/ 19050 w 1654175"/>
              <a:gd name="connsiteY8" fmla="*/ 241172 h 2628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654175" h="2628900">
                <a:moveTo>
                  <a:pt x="19050" y="241172"/>
                </a:moveTo>
                <a:cubicBezTo>
                  <a:pt x="19050" y="118490"/>
                  <a:pt x="118491" y="19050"/>
                  <a:pt x="241173" y="19050"/>
                </a:cubicBezTo>
                <a:lnTo>
                  <a:pt x="1413002" y="19050"/>
                </a:lnTo>
                <a:cubicBezTo>
                  <a:pt x="1535684" y="19050"/>
                  <a:pt x="1635125" y="118490"/>
                  <a:pt x="1635125" y="241172"/>
                </a:cubicBezTo>
                <a:lnTo>
                  <a:pt x="1635125" y="2387714"/>
                </a:lnTo>
                <a:cubicBezTo>
                  <a:pt x="1635125" y="2510396"/>
                  <a:pt x="1535684" y="2609850"/>
                  <a:pt x="1413002" y="2609850"/>
                </a:cubicBezTo>
                <a:lnTo>
                  <a:pt x="241173" y="2609850"/>
                </a:lnTo>
                <a:cubicBezTo>
                  <a:pt x="118491" y="2609850"/>
                  <a:pt x="19050" y="2510396"/>
                  <a:pt x="19050" y="2387714"/>
                </a:cubicBezTo>
                <a:lnTo>
                  <a:pt x="19050" y="24117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035050" y="3333750"/>
            <a:ext cx="1714500" cy="2628900"/>
          </a:xfrm>
          <a:custGeom>
            <a:avLst/>
            <a:gdLst>
              <a:gd name="connsiteX0" fmla="*/ 19050 w 1714500"/>
              <a:gd name="connsiteY0" fmla="*/ 249428 h 2628900"/>
              <a:gd name="connsiteX1" fmla="*/ 249428 w 1714500"/>
              <a:gd name="connsiteY1" fmla="*/ 19050 h 2628900"/>
              <a:gd name="connsiteX2" fmla="*/ 1465072 w 1714500"/>
              <a:gd name="connsiteY2" fmla="*/ 19050 h 2628900"/>
              <a:gd name="connsiteX3" fmla="*/ 1695450 w 1714500"/>
              <a:gd name="connsiteY3" fmla="*/ 249428 h 2628900"/>
              <a:gd name="connsiteX4" fmla="*/ 1695450 w 1714500"/>
              <a:gd name="connsiteY4" fmla="*/ 2379433 h 2628900"/>
              <a:gd name="connsiteX5" fmla="*/ 1465072 w 1714500"/>
              <a:gd name="connsiteY5" fmla="*/ 2609850 h 2628900"/>
              <a:gd name="connsiteX6" fmla="*/ 249428 w 1714500"/>
              <a:gd name="connsiteY6" fmla="*/ 2609850 h 2628900"/>
              <a:gd name="connsiteX7" fmla="*/ 19050 w 1714500"/>
              <a:gd name="connsiteY7" fmla="*/ 2379433 h 2628900"/>
              <a:gd name="connsiteX8" fmla="*/ 19050 w 1714500"/>
              <a:gd name="connsiteY8" fmla="*/ 249428 h 2628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14500" h="2628900">
                <a:moveTo>
                  <a:pt x="19050" y="249428"/>
                </a:moveTo>
                <a:cubicBezTo>
                  <a:pt x="19050" y="122173"/>
                  <a:pt x="122212" y="19050"/>
                  <a:pt x="249428" y="19050"/>
                </a:cubicBezTo>
                <a:lnTo>
                  <a:pt x="1465072" y="19050"/>
                </a:lnTo>
                <a:cubicBezTo>
                  <a:pt x="1592326" y="19050"/>
                  <a:pt x="1695450" y="122173"/>
                  <a:pt x="1695450" y="249428"/>
                </a:cubicBezTo>
                <a:lnTo>
                  <a:pt x="1695450" y="2379433"/>
                </a:lnTo>
                <a:cubicBezTo>
                  <a:pt x="1695450" y="2506688"/>
                  <a:pt x="1592326" y="2609850"/>
                  <a:pt x="1465072" y="2609850"/>
                </a:cubicBezTo>
                <a:lnTo>
                  <a:pt x="249428" y="2609850"/>
                </a:lnTo>
                <a:cubicBezTo>
                  <a:pt x="122212" y="2609850"/>
                  <a:pt x="19050" y="2506688"/>
                  <a:pt x="19050" y="2379433"/>
                </a:cubicBezTo>
                <a:lnTo>
                  <a:pt x="19050" y="249428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083941" y="2251329"/>
            <a:ext cx="154178" cy="139953"/>
          </a:xfrm>
          <a:custGeom>
            <a:avLst/>
            <a:gdLst>
              <a:gd name="connsiteX0" fmla="*/ 6350 w 154178"/>
              <a:gd name="connsiteY0" fmla="*/ 69976 h 139953"/>
              <a:gd name="connsiteX1" fmla="*/ 77088 w 154178"/>
              <a:gd name="connsiteY1" fmla="*/ 6350 h 139953"/>
              <a:gd name="connsiteX2" fmla="*/ 147828 w 154178"/>
              <a:gd name="connsiteY2" fmla="*/ 69976 h 139953"/>
              <a:gd name="connsiteX3" fmla="*/ 77088 w 154178"/>
              <a:gd name="connsiteY3" fmla="*/ 133603 h 139953"/>
              <a:gd name="connsiteX4" fmla="*/ 6350 w 154178"/>
              <a:gd name="connsiteY4" fmla="*/ 69976 h 1399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4178" h="139953">
                <a:moveTo>
                  <a:pt x="6350" y="69976"/>
                </a:moveTo>
                <a:cubicBezTo>
                  <a:pt x="6350" y="34797"/>
                  <a:pt x="38100" y="6350"/>
                  <a:pt x="77088" y="6350"/>
                </a:cubicBezTo>
                <a:cubicBezTo>
                  <a:pt x="116204" y="6350"/>
                  <a:pt x="147828" y="34797"/>
                  <a:pt x="147828" y="69976"/>
                </a:cubicBezTo>
                <a:cubicBezTo>
                  <a:pt x="147828" y="105028"/>
                  <a:pt x="116204" y="133603"/>
                  <a:pt x="77088" y="133603"/>
                </a:cubicBezTo>
                <a:cubicBezTo>
                  <a:pt x="38100" y="133603"/>
                  <a:pt x="6350" y="105028"/>
                  <a:pt x="6350" y="6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805172" y="2251329"/>
            <a:ext cx="154178" cy="139953"/>
          </a:xfrm>
          <a:custGeom>
            <a:avLst/>
            <a:gdLst>
              <a:gd name="connsiteX0" fmla="*/ 6350 w 154178"/>
              <a:gd name="connsiteY0" fmla="*/ 69976 h 139953"/>
              <a:gd name="connsiteX1" fmla="*/ 77089 w 154178"/>
              <a:gd name="connsiteY1" fmla="*/ 6350 h 139953"/>
              <a:gd name="connsiteX2" fmla="*/ 147828 w 154178"/>
              <a:gd name="connsiteY2" fmla="*/ 69976 h 139953"/>
              <a:gd name="connsiteX3" fmla="*/ 77089 w 154178"/>
              <a:gd name="connsiteY3" fmla="*/ 133603 h 139953"/>
              <a:gd name="connsiteX4" fmla="*/ 6350 w 154178"/>
              <a:gd name="connsiteY4" fmla="*/ 69976 h 1399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4178" h="139953">
                <a:moveTo>
                  <a:pt x="6350" y="69976"/>
                </a:moveTo>
                <a:cubicBezTo>
                  <a:pt x="6350" y="34797"/>
                  <a:pt x="38100" y="6350"/>
                  <a:pt x="77089" y="6350"/>
                </a:cubicBezTo>
                <a:cubicBezTo>
                  <a:pt x="116205" y="6350"/>
                  <a:pt x="147828" y="34797"/>
                  <a:pt x="147828" y="69976"/>
                </a:cubicBezTo>
                <a:cubicBezTo>
                  <a:pt x="147828" y="105028"/>
                  <a:pt x="116205" y="133603"/>
                  <a:pt x="77089" y="133603"/>
                </a:cubicBezTo>
                <a:cubicBezTo>
                  <a:pt x="38100" y="133603"/>
                  <a:pt x="6350" y="105028"/>
                  <a:pt x="6350" y="6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6769735" y="2251329"/>
            <a:ext cx="197739" cy="139953"/>
          </a:xfrm>
          <a:custGeom>
            <a:avLst/>
            <a:gdLst>
              <a:gd name="connsiteX0" fmla="*/ 6350 w 197739"/>
              <a:gd name="connsiteY0" fmla="*/ 69976 h 139953"/>
              <a:gd name="connsiteX1" fmla="*/ 98933 w 197739"/>
              <a:gd name="connsiteY1" fmla="*/ 6350 h 139953"/>
              <a:gd name="connsiteX2" fmla="*/ 191389 w 197739"/>
              <a:gd name="connsiteY2" fmla="*/ 69976 h 139953"/>
              <a:gd name="connsiteX3" fmla="*/ 98933 w 197739"/>
              <a:gd name="connsiteY3" fmla="*/ 133603 h 139953"/>
              <a:gd name="connsiteX4" fmla="*/ 6350 w 197739"/>
              <a:gd name="connsiteY4" fmla="*/ 69976 h 1399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7739" h="139953">
                <a:moveTo>
                  <a:pt x="6350" y="69976"/>
                </a:moveTo>
                <a:cubicBezTo>
                  <a:pt x="6350" y="34797"/>
                  <a:pt x="47752" y="6350"/>
                  <a:pt x="98933" y="6350"/>
                </a:cubicBezTo>
                <a:cubicBezTo>
                  <a:pt x="149986" y="6350"/>
                  <a:pt x="191389" y="34797"/>
                  <a:pt x="191389" y="69976"/>
                </a:cubicBezTo>
                <a:cubicBezTo>
                  <a:pt x="191389" y="105028"/>
                  <a:pt x="149986" y="133603"/>
                  <a:pt x="98933" y="133603"/>
                </a:cubicBezTo>
                <a:cubicBezTo>
                  <a:pt x="47752" y="133603"/>
                  <a:pt x="6350" y="105028"/>
                  <a:pt x="6350" y="6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00" y="1816100"/>
            <a:ext cx="6692900" cy="14605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2476500"/>
            <a:ext cx="4699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RFID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3213100" y="2463800"/>
            <a:ext cx="6985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4660900" y="2463800"/>
            <a:ext cx="11430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Smart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Tech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6413500" y="2463800"/>
            <a:ext cx="10668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Nano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Tech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1308100" y="3695700"/>
            <a:ext cx="1016000" cy="104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identify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track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data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3060700" y="3733800"/>
            <a:ext cx="1104900" cy="214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collect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process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data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detect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changes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physical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status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4660900" y="3733800"/>
            <a:ext cx="1473200" cy="214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enhance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power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by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devolving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processing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capabilities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different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part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network.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6489700" y="3733800"/>
            <a:ext cx="1295400" cy="186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make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smaller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smaller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have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ability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connect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</a:p>
          <a:p>
            <a:pPr>
              <a:lnSpc>
                <a:spcPts val="2100"/>
              </a:lnSpc>
              <a:tabLst/>
            </a:pPr>
            <a:r>
              <a:rPr lang="en-US" altLang="zh-CN" sz="18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interact.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546100" y="596900"/>
            <a:ext cx="5676747" cy="139268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2438400" algn="l"/>
              </a:tabLst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State of the Art of </a:t>
            </a:r>
            <a:r>
              <a:rPr lang="en-US" altLang="zh-CN" sz="3998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endParaRPr lang="en-US" altLang="zh-CN" sz="3998" dirty="0">
              <a:solidFill>
                <a:srgbClr val="675E47"/>
              </a:solidFill>
              <a:latin typeface="Cambria" pitchFamily="18" charset="0"/>
              <a:cs typeface="Cambria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>
                <a:tab pos="2438400" algn="l"/>
              </a:tabLst>
            </a:pPr>
            <a:r>
              <a:rPr lang="en-US" altLang="zh-CN" dirty="0"/>
              <a:t>	</a:t>
            </a:r>
            <a:r>
              <a:rPr lang="en-US" altLang="zh-CN" sz="2796" dirty="0">
                <a:solidFill>
                  <a:srgbClr val="675E47"/>
                </a:solidFill>
                <a:latin typeface="Calibri" pitchFamily="18" charset="0"/>
                <a:cs typeface="Calibri" pitchFamily="18" charset="0"/>
              </a:rPr>
              <a:t>Enabling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675E47"/>
                </a:solidFill>
                <a:latin typeface="Calibri" pitchFamily="18" charset="0"/>
                <a:cs typeface="Calibri" pitchFamily="18" charset="0"/>
              </a:rPr>
              <a:t>Technologies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38608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SensorTechnology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69900" y="1562100"/>
            <a:ext cx="75819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ability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detect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changes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physical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status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is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essential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recording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changes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environment.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69900" y="2705100"/>
            <a:ext cx="7493000" cy="176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Wireless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technology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play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pivotal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role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bridging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gap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between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physical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virtual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worlds,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enabling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respond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changes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their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physical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environment.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collect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data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from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their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environment,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generating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information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raising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awareness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about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context.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69900" y="4851400"/>
            <a:ext cx="74803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Example: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sensors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electronic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jacket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collect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information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about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changes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external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temperature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parameters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jacket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</a:t>
            </a:r>
          </a:p>
          <a:p>
            <a:pPr>
              <a:lnSpc>
                <a:spcPts val="2300"/>
              </a:lnSpc>
              <a:tabLst/>
            </a:pP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adjusted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accordingly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125537" y="2484374"/>
            <a:ext cx="2098738" cy="2803652"/>
          </a:xfrm>
          <a:custGeom>
            <a:avLst/>
            <a:gdLst>
              <a:gd name="connsiteX0" fmla="*/ 0 w 2098738"/>
              <a:gd name="connsiteY0" fmla="*/ 349885 h 2803652"/>
              <a:gd name="connsiteX1" fmla="*/ 349821 w 2098738"/>
              <a:gd name="connsiteY1" fmla="*/ 0 h 2803652"/>
              <a:gd name="connsiteX2" fmla="*/ 1748853 w 2098738"/>
              <a:gd name="connsiteY2" fmla="*/ 0 h 2803652"/>
              <a:gd name="connsiteX3" fmla="*/ 2098738 w 2098738"/>
              <a:gd name="connsiteY3" fmla="*/ 349885 h 2803652"/>
              <a:gd name="connsiteX4" fmla="*/ 2098738 w 2098738"/>
              <a:gd name="connsiteY4" fmla="*/ 2453767 h 2803652"/>
              <a:gd name="connsiteX5" fmla="*/ 1748853 w 2098738"/>
              <a:gd name="connsiteY5" fmla="*/ 2803652 h 2803652"/>
              <a:gd name="connsiteX6" fmla="*/ 349821 w 2098738"/>
              <a:gd name="connsiteY6" fmla="*/ 2803652 h 2803652"/>
              <a:gd name="connsiteX7" fmla="*/ 0 w 2098738"/>
              <a:gd name="connsiteY7" fmla="*/ 2453767 h 2803652"/>
              <a:gd name="connsiteX8" fmla="*/ 0 w 2098738"/>
              <a:gd name="connsiteY8" fmla="*/ 349885 h 28036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98738" h="2803652">
                <a:moveTo>
                  <a:pt x="0" y="349885"/>
                </a:moveTo>
                <a:cubicBezTo>
                  <a:pt x="0" y="156718"/>
                  <a:pt x="156654" y="0"/>
                  <a:pt x="349821" y="0"/>
                </a:cubicBezTo>
                <a:lnTo>
                  <a:pt x="1748853" y="0"/>
                </a:lnTo>
                <a:cubicBezTo>
                  <a:pt x="1942020" y="0"/>
                  <a:pt x="2098738" y="156718"/>
                  <a:pt x="2098738" y="349885"/>
                </a:cubicBezTo>
                <a:lnTo>
                  <a:pt x="2098738" y="2453767"/>
                </a:lnTo>
                <a:cubicBezTo>
                  <a:pt x="2098738" y="2646934"/>
                  <a:pt x="1942020" y="2803652"/>
                  <a:pt x="1748853" y="2803652"/>
                </a:cubicBezTo>
                <a:lnTo>
                  <a:pt x="349821" y="2803652"/>
                </a:lnTo>
                <a:cubicBezTo>
                  <a:pt x="156654" y="2803652"/>
                  <a:pt x="0" y="2646934"/>
                  <a:pt x="0" y="2453767"/>
                </a:cubicBezTo>
                <a:lnTo>
                  <a:pt x="0" y="349885"/>
                </a:lnTo>
              </a:path>
            </a:pathLst>
          </a:custGeom>
          <a:solidFill>
            <a:srgbClr val="3CA1E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836801" y="2165604"/>
            <a:ext cx="642873" cy="648716"/>
          </a:xfrm>
          <a:custGeom>
            <a:avLst/>
            <a:gdLst>
              <a:gd name="connsiteX0" fmla="*/ 0 w 642873"/>
              <a:gd name="connsiteY0" fmla="*/ 324357 h 648716"/>
              <a:gd name="connsiteX1" fmla="*/ 321436 w 642873"/>
              <a:gd name="connsiteY1" fmla="*/ 0 h 648716"/>
              <a:gd name="connsiteX2" fmla="*/ 642873 w 642873"/>
              <a:gd name="connsiteY2" fmla="*/ 324357 h 648716"/>
              <a:gd name="connsiteX3" fmla="*/ 321436 w 642873"/>
              <a:gd name="connsiteY3" fmla="*/ 648716 h 648716"/>
              <a:gd name="connsiteX4" fmla="*/ 0 w 642873"/>
              <a:gd name="connsiteY4" fmla="*/ 324357 h 648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42873" h="648716">
                <a:moveTo>
                  <a:pt x="0" y="324357"/>
                </a:moveTo>
                <a:cubicBezTo>
                  <a:pt x="0" y="145288"/>
                  <a:pt x="143891" y="0"/>
                  <a:pt x="321436" y="0"/>
                </a:cubicBezTo>
                <a:cubicBezTo>
                  <a:pt x="498982" y="0"/>
                  <a:pt x="642873" y="145288"/>
                  <a:pt x="642873" y="324357"/>
                </a:cubicBezTo>
                <a:cubicBezTo>
                  <a:pt x="642873" y="503554"/>
                  <a:pt x="498982" y="648716"/>
                  <a:pt x="321436" y="648716"/>
                </a:cubicBezTo>
                <a:cubicBezTo>
                  <a:pt x="143891" y="648716"/>
                  <a:pt x="0" y="503554"/>
                  <a:pt x="0" y="324357"/>
                </a:cubicBezTo>
              </a:path>
            </a:pathLst>
          </a:custGeom>
          <a:solidFill>
            <a:srgbClr val="3333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5850001" y="2484374"/>
            <a:ext cx="2098675" cy="2803652"/>
          </a:xfrm>
          <a:custGeom>
            <a:avLst/>
            <a:gdLst>
              <a:gd name="connsiteX0" fmla="*/ 0 w 2098675"/>
              <a:gd name="connsiteY0" fmla="*/ 349885 h 2803652"/>
              <a:gd name="connsiteX1" fmla="*/ 349758 w 2098675"/>
              <a:gd name="connsiteY1" fmla="*/ 0 h 2803652"/>
              <a:gd name="connsiteX2" fmla="*/ 1748790 w 2098675"/>
              <a:gd name="connsiteY2" fmla="*/ 0 h 2803652"/>
              <a:gd name="connsiteX3" fmla="*/ 2098675 w 2098675"/>
              <a:gd name="connsiteY3" fmla="*/ 349885 h 2803652"/>
              <a:gd name="connsiteX4" fmla="*/ 2098675 w 2098675"/>
              <a:gd name="connsiteY4" fmla="*/ 2453767 h 2803652"/>
              <a:gd name="connsiteX5" fmla="*/ 1748790 w 2098675"/>
              <a:gd name="connsiteY5" fmla="*/ 2803652 h 2803652"/>
              <a:gd name="connsiteX6" fmla="*/ 349758 w 2098675"/>
              <a:gd name="connsiteY6" fmla="*/ 2803652 h 2803652"/>
              <a:gd name="connsiteX7" fmla="*/ 0 w 2098675"/>
              <a:gd name="connsiteY7" fmla="*/ 2453767 h 2803652"/>
              <a:gd name="connsiteX8" fmla="*/ 0 w 2098675"/>
              <a:gd name="connsiteY8" fmla="*/ 349885 h 28036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98675" h="2803652">
                <a:moveTo>
                  <a:pt x="0" y="349885"/>
                </a:moveTo>
                <a:cubicBezTo>
                  <a:pt x="0" y="156718"/>
                  <a:pt x="156590" y="0"/>
                  <a:pt x="349758" y="0"/>
                </a:cubicBezTo>
                <a:lnTo>
                  <a:pt x="1748790" y="0"/>
                </a:lnTo>
                <a:cubicBezTo>
                  <a:pt x="1941956" y="0"/>
                  <a:pt x="2098675" y="156718"/>
                  <a:pt x="2098675" y="349885"/>
                </a:cubicBezTo>
                <a:lnTo>
                  <a:pt x="2098675" y="2453767"/>
                </a:lnTo>
                <a:cubicBezTo>
                  <a:pt x="2098675" y="2646934"/>
                  <a:pt x="1941956" y="2803652"/>
                  <a:pt x="1748790" y="2803652"/>
                </a:cubicBezTo>
                <a:lnTo>
                  <a:pt x="349758" y="2803652"/>
                </a:lnTo>
                <a:cubicBezTo>
                  <a:pt x="156590" y="2803652"/>
                  <a:pt x="0" y="2646934"/>
                  <a:pt x="0" y="2453767"/>
                </a:cubicBezTo>
                <a:lnTo>
                  <a:pt x="0" y="349885"/>
                </a:lnTo>
              </a:path>
            </a:pathLst>
          </a:custGeom>
          <a:solidFill>
            <a:srgbClr val="E9E06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6561201" y="2165604"/>
            <a:ext cx="642873" cy="648716"/>
          </a:xfrm>
          <a:custGeom>
            <a:avLst/>
            <a:gdLst>
              <a:gd name="connsiteX0" fmla="*/ 0 w 642873"/>
              <a:gd name="connsiteY0" fmla="*/ 324357 h 648716"/>
              <a:gd name="connsiteX1" fmla="*/ 321436 w 642873"/>
              <a:gd name="connsiteY1" fmla="*/ 0 h 648716"/>
              <a:gd name="connsiteX2" fmla="*/ 642873 w 642873"/>
              <a:gd name="connsiteY2" fmla="*/ 324357 h 648716"/>
              <a:gd name="connsiteX3" fmla="*/ 321436 w 642873"/>
              <a:gd name="connsiteY3" fmla="*/ 648716 h 648716"/>
              <a:gd name="connsiteX4" fmla="*/ 0 w 642873"/>
              <a:gd name="connsiteY4" fmla="*/ 324357 h 648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42873" h="648716">
                <a:moveTo>
                  <a:pt x="0" y="324357"/>
                </a:moveTo>
                <a:cubicBezTo>
                  <a:pt x="0" y="145288"/>
                  <a:pt x="143891" y="0"/>
                  <a:pt x="321436" y="0"/>
                </a:cubicBezTo>
                <a:cubicBezTo>
                  <a:pt x="498982" y="0"/>
                  <a:pt x="642873" y="145288"/>
                  <a:pt x="642873" y="324357"/>
                </a:cubicBezTo>
                <a:cubicBezTo>
                  <a:pt x="642873" y="503554"/>
                  <a:pt x="498982" y="648716"/>
                  <a:pt x="321436" y="648716"/>
                </a:cubicBezTo>
                <a:cubicBezTo>
                  <a:pt x="143891" y="648716"/>
                  <a:pt x="0" y="503554"/>
                  <a:pt x="0" y="324357"/>
                </a:cubicBezTo>
              </a:path>
            </a:pathLst>
          </a:custGeom>
          <a:solidFill>
            <a:srgbClr val="3333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487801" y="2484374"/>
            <a:ext cx="2098675" cy="2803652"/>
          </a:xfrm>
          <a:custGeom>
            <a:avLst/>
            <a:gdLst>
              <a:gd name="connsiteX0" fmla="*/ 0 w 2098675"/>
              <a:gd name="connsiteY0" fmla="*/ 349885 h 2803652"/>
              <a:gd name="connsiteX1" fmla="*/ 349758 w 2098675"/>
              <a:gd name="connsiteY1" fmla="*/ 0 h 2803652"/>
              <a:gd name="connsiteX2" fmla="*/ 1748789 w 2098675"/>
              <a:gd name="connsiteY2" fmla="*/ 0 h 2803652"/>
              <a:gd name="connsiteX3" fmla="*/ 2098675 w 2098675"/>
              <a:gd name="connsiteY3" fmla="*/ 349885 h 2803652"/>
              <a:gd name="connsiteX4" fmla="*/ 2098675 w 2098675"/>
              <a:gd name="connsiteY4" fmla="*/ 2453767 h 2803652"/>
              <a:gd name="connsiteX5" fmla="*/ 1748789 w 2098675"/>
              <a:gd name="connsiteY5" fmla="*/ 2803652 h 2803652"/>
              <a:gd name="connsiteX6" fmla="*/ 349758 w 2098675"/>
              <a:gd name="connsiteY6" fmla="*/ 2803652 h 2803652"/>
              <a:gd name="connsiteX7" fmla="*/ 0 w 2098675"/>
              <a:gd name="connsiteY7" fmla="*/ 2453767 h 2803652"/>
              <a:gd name="connsiteX8" fmla="*/ 0 w 2098675"/>
              <a:gd name="connsiteY8" fmla="*/ 349885 h 28036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98675" h="2803652">
                <a:moveTo>
                  <a:pt x="0" y="349885"/>
                </a:moveTo>
                <a:cubicBezTo>
                  <a:pt x="0" y="156718"/>
                  <a:pt x="156590" y="0"/>
                  <a:pt x="349758" y="0"/>
                </a:cubicBezTo>
                <a:lnTo>
                  <a:pt x="1748789" y="0"/>
                </a:lnTo>
                <a:cubicBezTo>
                  <a:pt x="1941957" y="0"/>
                  <a:pt x="2098675" y="156718"/>
                  <a:pt x="2098675" y="349885"/>
                </a:cubicBezTo>
                <a:lnTo>
                  <a:pt x="2098675" y="2453767"/>
                </a:lnTo>
                <a:cubicBezTo>
                  <a:pt x="2098675" y="2646934"/>
                  <a:pt x="1941957" y="2803652"/>
                  <a:pt x="1748789" y="2803652"/>
                </a:cubicBezTo>
                <a:lnTo>
                  <a:pt x="349758" y="2803652"/>
                </a:lnTo>
                <a:cubicBezTo>
                  <a:pt x="156590" y="2803652"/>
                  <a:pt x="0" y="2646934"/>
                  <a:pt x="0" y="2453767"/>
                </a:cubicBezTo>
                <a:lnTo>
                  <a:pt x="0" y="349885"/>
                </a:lnTo>
              </a:path>
            </a:pathLst>
          </a:custGeom>
          <a:solidFill>
            <a:srgbClr val="73E77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199001" y="2165350"/>
            <a:ext cx="642873" cy="649223"/>
          </a:xfrm>
          <a:custGeom>
            <a:avLst/>
            <a:gdLst>
              <a:gd name="connsiteX0" fmla="*/ 0 w 642873"/>
              <a:gd name="connsiteY0" fmla="*/ 324611 h 649223"/>
              <a:gd name="connsiteX1" fmla="*/ 321436 w 642873"/>
              <a:gd name="connsiteY1" fmla="*/ 0 h 649223"/>
              <a:gd name="connsiteX2" fmla="*/ 642873 w 642873"/>
              <a:gd name="connsiteY2" fmla="*/ 324611 h 649223"/>
              <a:gd name="connsiteX3" fmla="*/ 321436 w 642873"/>
              <a:gd name="connsiteY3" fmla="*/ 649223 h 649223"/>
              <a:gd name="connsiteX4" fmla="*/ 0 w 642873"/>
              <a:gd name="connsiteY4" fmla="*/ 324611 h 6492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42873" h="649223">
                <a:moveTo>
                  <a:pt x="0" y="324611"/>
                </a:moveTo>
                <a:cubicBezTo>
                  <a:pt x="0" y="145414"/>
                  <a:pt x="143890" y="0"/>
                  <a:pt x="321436" y="0"/>
                </a:cubicBezTo>
                <a:cubicBezTo>
                  <a:pt x="498983" y="0"/>
                  <a:pt x="642873" y="145414"/>
                  <a:pt x="642873" y="324611"/>
                </a:cubicBezTo>
                <a:cubicBezTo>
                  <a:pt x="642873" y="503935"/>
                  <a:pt x="498983" y="649223"/>
                  <a:pt x="321436" y="649223"/>
                </a:cubicBezTo>
                <a:cubicBezTo>
                  <a:pt x="143890" y="649223"/>
                  <a:pt x="0" y="503935"/>
                  <a:pt x="0" y="324611"/>
                </a:cubicBezTo>
              </a:path>
            </a:pathLst>
          </a:custGeom>
          <a:solidFill>
            <a:srgbClr val="3333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2159000"/>
            <a:ext cx="6908800" cy="31877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57300" y="2451100"/>
            <a:ext cx="1638300" cy="252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812800" algn="l"/>
              </a:tabLst>
            </a:pPr>
            <a:r>
              <a:rPr lang="en-US" altLang="zh-CN" dirty="0"/>
              <a:t>	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0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MIT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Auto-ID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Lab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&amp;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EPC</a:t>
            </a:r>
          </a:p>
          <a:p>
            <a:pPr>
              <a:lnSpc>
                <a:spcPts val="16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Global.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>
                <a:tab pos="812800" algn="l"/>
              </a:tabLst>
            </a:pPr>
            <a:r>
              <a:rPr lang="en-US" altLang="zh-CN" sz="14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Stanford</a:t>
            </a:r>
            <a:r>
              <a:rPr lang="en-US" altLang="zh-CN" sz="14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University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Georgia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Institute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16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Technology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Cambridge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Univ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6108700" y="2451100"/>
            <a:ext cx="939800" cy="274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685800" algn="l"/>
              </a:tabLst>
            </a:pPr>
            <a:r>
              <a:rPr lang="en-US" altLang="zh-CN" dirty="0"/>
              <a:t>	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3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000"/>
              </a:lnSpc>
              <a:tabLst>
                <a:tab pos="685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Nokia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SAP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IBM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GOOGLE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AMBIENT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Metro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Group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Siemens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Sun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Cisco</a:t>
            </a:r>
          </a:p>
          <a:p>
            <a:pPr>
              <a:lnSpc>
                <a:spcPts val="1600"/>
              </a:lnSpc>
              <a:tabLst>
                <a:tab pos="685800" algn="l"/>
              </a:tabLst>
            </a:pPr>
            <a:r>
              <a:rPr lang="en-US" altLang="zh-CN" sz="14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GE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3619500" y="2438400"/>
            <a:ext cx="1765300" cy="231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812800" algn="l"/>
              </a:tabLst>
            </a:pPr>
            <a:r>
              <a:rPr lang="en-US" altLang="zh-CN" dirty="0"/>
              <a:t>	</a:t>
            </a:r>
            <a:r>
              <a:rPr lang="en-US" altLang="zh-CN" sz="24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0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EPFL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&amp;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ETH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Zurich</a:t>
            </a:r>
          </a:p>
          <a:p>
            <a:pPr>
              <a:lnSpc>
                <a:spcPts val="16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Information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and</a:t>
            </a:r>
          </a:p>
          <a:p>
            <a:pPr>
              <a:lnSpc>
                <a:spcPts val="16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Communication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Systems</a:t>
            </a:r>
          </a:p>
          <a:p>
            <a:pPr>
              <a:lnSpc>
                <a:spcPts val="1600"/>
              </a:lnSpc>
              <a:tabLst>
                <a:tab pos="812800" algn="l"/>
              </a:tabLst>
            </a:pPr>
            <a:r>
              <a:rPr lang="en-US" altLang="zh-CN" sz="14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Research</a:t>
            </a:r>
            <a:r>
              <a:rPr lang="en-US" altLang="zh-CN" sz="14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Group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Chemnitz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University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16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Technology</a:t>
            </a:r>
          </a:p>
          <a:p>
            <a:pPr>
              <a:lnSpc>
                <a:spcPts val="1600"/>
              </a:lnSpc>
              <a:tabLst>
                <a:tab pos="812800" algn="l"/>
              </a:tabLst>
            </a:pP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VSR</a:t>
            </a:r>
            <a:r>
              <a:rPr lang="en-US" altLang="zh-CN" sz="1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Group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46100" y="596900"/>
            <a:ext cx="5470857" cy="158504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2628900" algn="l"/>
              </a:tabLst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State of the Art of </a:t>
            </a:r>
            <a:r>
              <a:rPr lang="en-US" altLang="zh-CN" sz="3998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endParaRPr lang="en-US" altLang="zh-CN" sz="3998" dirty="0">
              <a:solidFill>
                <a:srgbClr val="675E47"/>
              </a:solidFill>
              <a:latin typeface="Cambria" pitchFamily="18" charset="0"/>
              <a:cs typeface="Cambria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400"/>
              </a:lnSpc>
              <a:tabLst>
                <a:tab pos="26289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675E47"/>
                </a:solidFill>
                <a:latin typeface="Calibri" pitchFamily="18" charset="0"/>
                <a:cs typeface="Calibri" pitchFamily="18" charset="0"/>
              </a:rPr>
              <a:t>Research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675E47"/>
                </a:solidFill>
                <a:latin typeface="Calibri" pitchFamily="18" charset="0"/>
                <a:cs typeface="Calibri" pitchFamily="18" charset="0"/>
              </a:rPr>
              <a:t>Groups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0" y="1282700"/>
            <a:ext cx="7188200" cy="54483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4667047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State of the Art of </a:t>
            </a:r>
            <a:r>
              <a:rPr lang="en-US" altLang="zh-CN" sz="3998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endParaRPr lang="en-US" altLang="zh-CN" sz="3998" dirty="0">
              <a:solidFill>
                <a:srgbClr val="675E47"/>
              </a:solidFill>
              <a:latin typeface="Cambria" pitchFamily="18" charset="0"/>
              <a:cs typeface="Cambria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130300"/>
            <a:ext cx="5359400" cy="39878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406400"/>
            <a:ext cx="6734921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What is the Internet of Things?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20700" y="5435600"/>
            <a:ext cx="7086600" cy="901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connects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all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people,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called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“the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People”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800"/>
              </a:lnSpc>
              <a:tabLst/>
            </a:pPr>
            <a:r>
              <a:rPr lang="en-US" altLang="zh-CN" sz="2004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IoT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connects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all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called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“the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4485202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Challenge of </a:t>
            </a:r>
            <a:r>
              <a:rPr lang="en-US" altLang="zh-CN" sz="3998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endParaRPr lang="en-US" altLang="zh-CN" sz="3998" dirty="0">
              <a:solidFill>
                <a:srgbClr val="675E47"/>
              </a:solidFill>
              <a:latin typeface="Cambria" pitchFamily="18" charset="0"/>
              <a:cs typeface="Cambria" pitchFamily="18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622300" y="1816100"/>
            <a:ext cx="26162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Total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challenge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IoT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22300" y="2705100"/>
            <a:ext cx="68072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1.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Technological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Standardization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most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areas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still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079500" y="3073400"/>
            <a:ext cx="24638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remain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fragmented.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622300" y="3517900"/>
            <a:ext cx="75946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2.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managing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fostering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rapid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innovation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challenge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079500" y="3873500"/>
            <a:ext cx="16256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governments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22300" y="4318000"/>
            <a:ext cx="29845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3.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privacy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security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622300" y="4762500"/>
            <a:ext cx="33274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4.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Absence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governance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024"/>
            <a:ext cx="9144000" cy="56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64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2532"/>
            <a:ext cx="9144000" cy="39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00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3905"/>
            <a:ext cx="9144000" cy="46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44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903"/>
            <a:ext cx="914400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7633"/>
            <a:ext cx="9144000" cy="50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12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971550" y="1352550"/>
            <a:ext cx="7200900" cy="1257300"/>
          </a:xfrm>
          <a:custGeom>
            <a:avLst/>
            <a:gdLst>
              <a:gd name="connsiteX0" fmla="*/ 19050 w 7200900"/>
              <a:gd name="connsiteY0" fmla="*/ 628650 h 1257300"/>
              <a:gd name="connsiteX1" fmla="*/ 628650 w 7200900"/>
              <a:gd name="connsiteY1" fmla="*/ 19050 h 1257300"/>
              <a:gd name="connsiteX2" fmla="*/ 6572250 w 7200900"/>
              <a:gd name="connsiteY2" fmla="*/ 19050 h 1257300"/>
              <a:gd name="connsiteX3" fmla="*/ 7181850 w 7200900"/>
              <a:gd name="connsiteY3" fmla="*/ 628650 h 1257300"/>
              <a:gd name="connsiteX4" fmla="*/ 7181850 w 7200900"/>
              <a:gd name="connsiteY4" fmla="*/ 628650 h 1257300"/>
              <a:gd name="connsiteX5" fmla="*/ 6572250 w 7200900"/>
              <a:gd name="connsiteY5" fmla="*/ 1238250 h 1257300"/>
              <a:gd name="connsiteX6" fmla="*/ 628650 w 7200900"/>
              <a:gd name="connsiteY6" fmla="*/ 1238250 h 1257300"/>
              <a:gd name="connsiteX7" fmla="*/ 19050 w 7200900"/>
              <a:gd name="connsiteY7" fmla="*/ 628650 h 1257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200900" h="1257300">
                <a:moveTo>
                  <a:pt x="19050" y="628650"/>
                </a:moveTo>
                <a:cubicBezTo>
                  <a:pt x="19050" y="291973"/>
                  <a:pt x="291972" y="19050"/>
                  <a:pt x="628650" y="19050"/>
                </a:cubicBezTo>
                <a:lnTo>
                  <a:pt x="6572250" y="19050"/>
                </a:lnTo>
                <a:cubicBezTo>
                  <a:pt x="6908927" y="19050"/>
                  <a:pt x="7181850" y="291973"/>
                  <a:pt x="7181850" y="628650"/>
                </a:cubicBezTo>
                <a:lnTo>
                  <a:pt x="7181850" y="628650"/>
                </a:lnTo>
                <a:cubicBezTo>
                  <a:pt x="7181850" y="965326"/>
                  <a:pt x="6908927" y="1238250"/>
                  <a:pt x="6572250" y="1238250"/>
                </a:cubicBezTo>
                <a:lnTo>
                  <a:pt x="628650" y="1238250"/>
                </a:lnTo>
                <a:cubicBezTo>
                  <a:pt x="291972" y="1238250"/>
                  <a:pt x="19050" y="965326"/>
                  <a:pt x="19050" y="628650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176337" y="5570601"/>
            <a:ext cx="1070038" cy="296798"/>
          </a:xfrm>
          <a:custGeom>
            <a:avLst/>
            <a:gdLst>
              <a:gd name="connsiteX0" fmla="*/ 0 w 1070038"/>
              <a:gd name="connsiteY0" fmla="*/ 148361 h 296798"/>
              <a:gd name="connsiteX1" fmla="*/ 534987 w 1070038"/>
              <a:gd name="connsiteY1" fmla="*/ 0 h 296798"/>
              <a:gd name="connsiteX2" fmla="*/ 1070038 w 1070038"/>
              <a:gd name="connsiteY2" fmla="*/ 148361 h 296798"/>
              <a:gd name="connsiteX3" fmla="*/ 534987 w 1070038"/>
              <a:gd name="connsiteY3" fmla="*/ 296798 h 296798"/>
              <a:gd name="connsiteX4" fmla="*/ 0 w 1070038"/>
              <a:gd name="connsiteY4" fmla="*/ 148361 h 2967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70038" h="296798">
                <a:moveTo>
                  <a:pt x="0" y="148361"/>
                </a:moveTo>
                <a:cubicBezTo>
                  <a:pt x="0" y="66395"/>
                  <a:pt x="239585" y="0"/>
                  <a:pt x="534987" y="0"/>
                </a:cubicBezTo>
                <a:cubicBezTo>
                  <a:pt x="830516" y="0"/>
                  <a:pt x="1070038" y="66395"/>
                  <a:pt x="1070038" y="148361"/>
                </a:cubicBezTo>
                <a:cubicBezTo>
                  <a:pt x="1070038" y="230339"/>
                  <a:pt x="830516" y="296798"/>
                  <a:pt x="534987" y="296798"/>
                </a:cubicBezTo>
                <a:cubicBezTo>
                  <a:pt x="239585" y="296798"/>
                  <a:pt x="0" y="230339"/>
                  <a:pt x="0" y="148361"/>
                </a:cubicBezTo>
              </a:path>
            </a:pathLst>
          </a:custGeom>
          <a:solidFill>
            <a:srgbClr val="5764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048000" y="5570601"/>
            <a:ext cx="1069975" cy="296798"/>
          </a:xfrm>
          <a:custGeom>
            <a:avLst/>
            <a:gdLst>
              <a:gd name="connsiteX0" fmla="*/ 0 w 1069975"/>
              <a:gd name="connsiteY0" fmla="*/ 148361 h 296798"/>
              <a:gd name="connsiteX1" fmla="*/ 535051 w 1069975"/>
              <a:gd name="connsiteY1" fmla="*/ 0 h 296798"/>
              <a:gd name="connsiteX2" fmla="*/ 1069975 w 1069975"/>
              <a:gd name="connsiteY2" fmla="*/ 148361 h 296798"/>
              <a:gd name="connsiteX3" fmla="*/ 535051 w 1069975"/>
              <a:gd name="connsiteY3" fmla="*/ 296798 h 296798"/>
              <a:gd name="connsiteX4" fmla="*/ 0 w 1069975"/>
              <a:gd name="connsiteY4" fmla="*/ 148361 h 2967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9975" h="296798">
                <a:moveTo>
                  <a:pt x="0" y="148361"/>
                </a:moveTo>
                <a:cubicBezTo>
                  <a:pt x="0" y="66395"/>
                  <a:pt x="239521" y="0"/>
                  <a:pt x="535051" y="0"/>
                </a:cubicBezTo>
                <a:cubicBezTo>
                  <a:pt x="830453" y="0"/>
                  <a:pt x="1069975" y="66395"/>
                  <a:pt x="1069975" y="148361"/>
                </a:cubicBezTo>
                <a:cubicBezTo>
                  <a:pt x="1069975" y="230339"/>
                  <a:pt x="830453" y="296798"/>
                  <a:pt x="535051" y="296798"/>
                </a:cubicBezTo>
                <a:cubicBezTo>
                  <a:pt x="239521" y="296798"/>
                  <a:pt x="0" y="230339"/>
                  <a:pt x="0" y="148361"/>
                </a:cubicBezTo>
              </a:path>
            </a:pathLst>
          </a:custGeom>
          <a:solidFill>
            <a:srgbClr val="5764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5088001" y="5570601"/>
            <a:ext cx="1069975" cy="296798"/>
          </a:xfrm>
          <a:custGeom>
            <a:avLst/>
            <a:gdLst>
              <a:gd name="connsiteX0" fmla="*/ 0 w 1069975"/>
              <a:gd name="connsiteY0" fmla="*/ 148361 h 296798"/>
              <a:gd name="connsiteX1" fmla="*/ 534923 w 1069975"/>
              <a:gd name="connsiteY1" fmla="*/ 0 h 296798"/>
              <a:gd name="connsiteX2" fmla="*/ 1069975 w 1069975"/>
              <a:gd name="connsiteY2" fmla="*/ 148361 h 296798"/>
              <a:gd name="connsiteX3" fmla="*/ 534923 w 1069975"/>
              <a:gd name="connsiteY3" fmla="*/ 296798 h 296798"/>
              <a:gd name="connsiteX4" fmla="*/ 0 w 1069975"/>
              <a:gd name="connsiteY4" fmla="*/ 148361 h 2967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9975" h="296798">
                <a:moveTo>
                  <a:pt x="0" y="148361"/>
                </a:moveTo>
                <a:cubicBezTo>
                  <a:pt x="0" y="66395"/>
                  <a:pt x="239521" y="0"/>
                  <a:pt x="534923" y="0"/>
                </a:cubicBezTo>
                <a:cubicBezTo>
                  <a:pt x="830452" y="0"/>
                  <a:pt x="1069975" y="66395"/>
                  <a:pt x="1069975" y="148361"/>
                </a:cubicBezTo>
                <a:cubicBezTo>
                  <a:pt x="1069975" y="230339"/>
                  <a:pt x="830452" y="296798"/>
                  <a:pt x="534923" y="296798"/>
                </a:cubicBezTo>
                <a:cubicBezTo>
                  <a:pt x="239521" y="296798"/>
                  <a:pt x="0" y="230339"/>
                  <a:pt x="0" y="148361"/>
                </a:cubicBezTo>
              </a:path>
            </a:pathLst>
          </a:custGeom>
          <a:solidFill>
            <a:srgbClr val="5764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7010400" y="5570601"/>
            <a:ext cx="1069975" cy="296798"/>
          </a:xfrm>
          <a:custGeom>
            <a:avLst/>
            <a:gdLst>
              <a:gd name="connsiteX0" fmla="*/ 0 w 1069975"/>
              <a:gd name="connsiteY0" fmla="*/ 148361 h 296798"/>
              <a:gd name="connsiteX1" fmla="*/ 535051 w 1069975"/>
              <a:gd name="connsiteY1" fmla="*/ 0 h 296798"/>
              <a:gd name="connsiteX2" fmla="*/ 1069975 w 1069975"/>
              <a:gd name="connsiteY2" fmla="*/ 148361 h 296798"/>
              <a:gd name="connsiteX3" fmla="*/ 535051 w 1069975"/>
              <a:gd name="connsiteY3" fmla="*/ 296798 h 296798"/>
              <a:gd name="connsiteX4" fmla="*/ 0 w 1069975"/>
              <a:gd name="connsiteY4" fmla="*/ 148361 h 2967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9975" h="296798">
                <a:moveTo>
                  <a:pt x="0" y="148361"/>
                </a:moveTo>
                <a:cubicBezTo>
                  <a:pt x="0" y="66395"/>
                  <a:pt x="239521" y="0"/>
                  <a:pt x="535051" y="0"/>
                </a:cubicBezTo>
                <a:cubicBezTo>
                  <a:pt x="830453" y="0"/>
                  <a:pt x="1069975" y="66395"/>
                  <a:pt x="1069975" y="148361"/>
                </a:cubicBezTo>
                <a:cubicBezTo>
                  <a:pt x="1069975" y="230339"/>
                  <a:pt x="830453" y="296798"/>
                  <a:pt x="535051" y="296798"/>
                </a:cubicBezTo>
                <a:cubicBezTo>
                  <a:pt x="239521" y="296798"/>
                  <a:pt x="0" y="230339"/>
                  <a:pt x="0" y="148361"/>
                </a:cubicBezTo>
              </a:path>
            </a:pathLst>
          </a:custGeom>
          <a:solidFill>
            <a:srgbClr val="5764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1358900"/>
            <a:ext cx="7251700" cy="13081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" y="2730500"/>
            <a:ext cx="7442200" cy="29337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609600"/>
            <a:ext cx="7338869" cy="182870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762000" algn="l"/>
                <a:tab pos="1206500" algn="l"/>
              </a:tabLst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The Challenge of </a:t>
            </a:r>
            <a:r>
              <a:rPr lang="en-US" altLang="zh-CN" sz="3998" dirty="0" err="1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IoT</a:t>
            </a:r>
            <a:endParaRPr lang="en-US" altLang="zh-CN" sz="3998" dirty="0">
              <a:solidFill>
                <a:srgbClr val="675E47"/>
              </a:solidFill>
              <a:latin typeface="Cambria" pitchFamily="18" charset="0"/>
              <a:cs typeface="Cambria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500"/>
              </a:lnSpc>
              <a:tabLst>
                <a:tab pos="762000" algn="l"/>
                <a:tab pos="1206500" algn="l"/>
              </a:tabLst>
            </a:pPr>
            <a:r>
              <a:rPr lang="en-US" altLang="zh-CN" dirty="0"/>
              <a:t>	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How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convincing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users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that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IoT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technology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will</a:t>
            </a:r>
          </a:p>
          <a:p>
            <a:pPr>
              <a:lnSpc>
                <a:spcPts val="2800"/>
              </a:lnSpc>
              <a:tabLst>
                <a:tab pos="762000" algn="l"/>
                <a:tab pos="1206500" algn="l"/>
              </a:tabLst>
            </a:pPr>
            <a:r>
              <a:rPr lang="en-US" altLang="zh-CN" dirty="0"/>
              <a:t>		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protect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their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data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privacy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when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tracking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3365500" y="3302000"/>
            <a:ext cx="23876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b="1" dirty="0">
                <a:solidFill>
                  <a:srgbClr val="FFFFCC"/>
                </a:solidFill>
                <a:latin typeface="Calibri" pitchFamily="18" charset="0"/>
                <a:cs typeface="Calibri" pitchFamily="18" charset="0"/>
              </a:rPr>
              <a:t>Potential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FFCC"/>
                </a:solidFill>
                <a:latin typeface="Calibri" pitchFamily="18" charset="0"/>
                <a:cs typeface="Calibri" pitchFamily="18" charset="0"/>
              </a:rPr>
              <a:t>Solutions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143000" y="4673600"/>
            <a:ext cx="11430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177800" algn="l"/>
              </a:tabLst>
            </a:pPr>
            <a:r>
              <a:rPr lang="en-US" altLang="zh-CN" dirty="0"/>
              <a:t>	</a:t>
            </a: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Legal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&amp;</a:t>
            </a:r>
          </a:p>
          <a:p>
            <a:pPr>
              <a:lnSpc>
                <a:spcPts val="2400"/>
              </a:lnSpc>
              <a:tabLst>
                <a:tab pos="177800" algn="l"/>
              </a:tabLst>
            </a:pP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Regulatory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3136900" y="4673600"/>
            <a:ext cx="9652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88900" algn="l"/>
              </a:tabLst>
            </a:pP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Technical</a:t>
            </a:r>
          </a:p>
          <a:p>
            <a:pPr>
              <a:lnSpc>
                <a:spcPts val="2400"/>
              </a:lnSpc>
              <a:tabLst>
                <a:tab pos="88900" algn="l"/>
              </a:tabLst>
            </a:pPr>
            <a:r>
              <a:rPr lang="en-US" altLang="zh-CN" dirty="0"/>
              <a:t>	</a:t>
            </a: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Control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965700" y="4826000"/>
            <a:ext cx="11811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Social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Ethic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6832600" y="4673600"/>
            <a:ext cx="15494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368300" algn="l"/>
              </a:tabLst>
            </a:pPr>
            <a:r>
              <a:rPr lang="en-US" altLang="zh-CN" dirty="0"/>
              <a:t>	</a:t>
            </a: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Market</a:t>
            </a:r>
          </a:p>
          <a:p>
            <a:pPr>
              <a:lnSpc>
                <a:spcPts val="2400"/>
              </a:lnSpc>
              <a:tabLst>
                <a:tab pos="368300" algn="l"/>
              </a:tabLst>
            </a:pPr>
            <a:r>
              <a:rPr lang="en-US" altLang="zh-CN" sz="20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Self-regulation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4"/>
          <p:cNvSpPr>
            <a:spLocks noGrp="1"/>
          </p:cNvSpPr>
          <p:nvPr>
            <p:ph sz="quarter" idx="10"/>
          </p:nvPr>
        </p:nvSpPr>
        <p:spPr>
          <a:xfrm>
            <a:off x="490539" y="1584325"/>
            <a:ext cx="8339137" cy="25098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4400" dirty="0"/>
              <a:t>Future Privacy Policy</a:t>
            </a:r>
            <a:br>
              <a:rPr lang="en-US" altLang="en-US" sz="4400" dirty="0"/>
            </a:br>
            <a:r>
              <a:rPr lang="en-US" altLang="en-US" sz="4400" dirty="0">
                <a:solidFill>
                  <a:srgbClr val="0033A0"/>
                </a:solidFill>
              </a:rPr>
              <a:t>Roadmap</a:t>
            </a:r>
          </a:p>
        </p:txBody>
      </p:sp>
    </p:spTree>
    <p:extLst>
      <p:ext uri="{BB962C8B-B14F-4D97-AF65-F5344CB8AC3E}">
        <p14:creationId xmlns:p14="http://schemas.microsoft.com/office/powerpoint/2010/main" val="76838743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Fundamental Privacy Principles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Transparency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Individual Control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Respect for Context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Focused Collection and Responsible Use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Security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Access and Accuracy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810008455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638"/>
            <a:ext cx="9144000" cy="50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6377451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What’s the Internet of Things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69900" y="1422400"/>
            <a:ext cx="17526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18" dirty="0">
                <a:solidFill>
                  <a:srgbClr val="675E47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Definition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12800" y="2006600"/>
            <a:ext cx="73152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(1)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Things,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also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called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Objects,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refers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wireless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between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objects,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usually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will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wireless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self-configuring,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such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as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household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appliances.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699000" y="3365500"/>
            <a:ext cx="17907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------Wikipedia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12800" y="3848100"/>
            <a:ext cx="6921500" cy="139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(2)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embedding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short-range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mobile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transceivers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wide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array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additional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gadgets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everyday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items,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enabling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new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forms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communication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between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people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between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themselves.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780902" y="5309428"/>
            <a:ext cx="6375720" cy="35394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------WSIS (</a:t>
            </a:r>
            <a:r>
              <a:rPr lang="en-US" altLang="zh-CN" sz="240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World Summit on</a:t>
            </a:r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 Internet Society </a:t>
            </a:r>
            <a:r>
              <a:rPr lang="en-US" altLang="zh-CN" sz="240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2005)</a:t>
            </a:r>
            <a:endParaRPr lang="en-US" altLang="zh-CN" sz="2400" dirty="0">
              <a:solidFill>
                <a:srgbClr val="2F2B20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2475"/>
            <a:ext cx="9144000" cy="50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5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1" y="1104901"/>
            <a:ext cx="7435369" cy="373948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dirty="0"/>
              <a:t>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IPv6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Deployment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2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ran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IPv4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addresses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February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2010  </a:t>
            </a:r>
          </a:p>
          <a:p>
            <a:pPr>
              <a:lnSpc>
                <a:spcPts val="30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real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impact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been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seen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public  </a:t>
            </a:r>
          </a:p>
          <a:p>
            <a:pPr>
              <a:lnSpc>
                <a:spcPts val="26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dirty="0"/>
              <a:t>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situation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potential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slow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IoT’s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progress  </a:t>
            </a:r>
          </a:p>
          <a:p>
            <a:pPr>
              <a:lnSpc>
                <a:spcPts val="26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dirty="0"/>
              <a:t>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potentially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billions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require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unique</a:t>
            </a:r>
          </a:p>
          <a:p>
            <a:pPr>
              <a:lnSpc>
                <a:spcPts val="19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dirty="0"/>
              <a:t>	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IP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addresses  </a:t>
            </a:r>
          </a:p>
          <a:p>
            <a:pPr>
              <a:lnSpc>
                <a:spcPts val="30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IPv6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makes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networks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easier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6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dirty="0"/>
              <a:t>	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configuration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capabilities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3000"/>
              </a:lnSpc>
              <a:tabLst>
                <a:tab pos="457200" algn="l"/>
                <a:tab pos="736600" algn="l"/>
                <a:tab pos="1841500" algn="l"/>
              </a:tabLst>
            </a:pP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IPv6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offers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improved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security</a:t>
            </a:r>
            <a:r>
              <a:rPr lang="en-US" altLang="zh-C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features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7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1130301"/>
            <a:ext cx="6812762" cy="456022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dirty="0"/>
              <a:t>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Energy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8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reach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full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potential,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</a:p>
          <a:p>
            <a:pPr>
              <a:lnSpc>
                <a:spcPts val="26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self-sustaining  </a:t>
            </a:r>
          </a:p>
          <a:p>
            <a:pPr>
              <a:lnSpc>
                <a:spcPts val="37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Imagine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changing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batteries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billions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7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devices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deployed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across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planet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(and</a:t>
            </a:r>
          </a:p>
          <a:p>
            <a:pPr>
              <a:lnSpc>
                <a:spcPts val="28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space)  </a:t>
            </a:r>
          </a:p>
          <a:p>
            <a:pPr>
              <a:lnSpc>
                <a:spcPts val="32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Obviously,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isn’t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possible  </a:t>
            </a:r>
          </a:p>
          <a:p>
            <a:pPr>
              <a:lnSpc>
                <a:spcPts val="36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Need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way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generate</a:t>
            </a:r>
          </a:p>
          <a:p>
            <a:pPr>
              <a:lnSpc>
                <a:spcPts val="27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electricity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environmental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elements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3200"/>
              </a:lnSpc>
              <a:tabLst>
                <a:tab pos="342900" algn="l"/>
                <a:tab pos="457200" algn="l"/>
                <a:tab pos="2209800" algn="l"/>
              </a:tabLst>
            </a:pPr>
            <a:r>
              <a:rPr lang="en-US" altLang="zh-CN" dirty="0"/>
              <a:t>		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Such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vibrations,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light,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airflow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8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327400"/>
            <a:ext cx="5080000" cy="2679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1054101"/>
            <a:ext cx="7255832" cy="23416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457200" algn="l"/>
                <a:tab pos="736600" algn="l"/>
                <a:tab pos="914400" algn="l"/>
                <a:tab pos="1866900" algn="l"/>
              </a:tabLst>
            </a:pPr>
            <a:r>
              <a:rPr lang="en-US" altLang="zh-CN" dirty="0"/>
              <a:t>	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Energy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>
                <a:tab pos="457200" algn="l"/>
                <a:tab pos="736600" algn="l"/>
                <a:tab pos="914400" algn="l"/>
                <a:tab pos="1866900" algn="l"/>
              </a:tabLst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Nanogenerator  </a:t>
            </a:r>
          </a:p>
          <a:p>
            <a:pPr>
              <a:lnSpc>
                <a:spcPts val="2300"/>
              </a:lnSpc>
              <a:tabLst>
                <a:tab pos="457200" algn="l"/>
                <a:tab pos="736600" algn="l"/>
                <a:tab pos="914400" algn="l"/>
                <a:tab pos="1866900" algn="l"/>
              </a:tabLst>
            </a:pPr>
            <a:r>
              <a:rPr lang="en-US" altLang="zh-CN" dirty="0"/>
              <a:t>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flexible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chip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uses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pinch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1800"/>
              </a:lnSpc>
              <a:tabLst>
                <a:tab pos="457200" algn="l"/>
                <a:tab pos="736600" algn="l"/>
                <a:tab pos="914400" algn="l"/>
                <a:tab pos="1866900" algn="l"/>
              </a:tabLst>
            </a:pPr>
            <a:r>
              <a:rPr lang="en-US" altLang="zh-CN" dirty="0"/>
              <a:t>	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finger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generate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electricity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8669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2011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announcement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000"/>
              </a:lnSpc>
              <a:tabLst>
                <a:tab pos="457200" algn="l"/>
                <a:tab pos="736600" algn="l"/>
                <a:tab pos="914400" algn="l"/>
                <a:tab pos="1866900" algn="l"/>
              </a:tabLst>
            </a:pPr>
            <a:r>
              <a:rPr lang="en-US" altLang="zh-CN" dirty="0"/>
              <a:t>			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update</a:t>
            </a:r>
            <a:r>
              <a:rPr lang="en-US" altLang="zh-CN" sz="17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2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12801" y="3937000"/>
            <a:ext cx="3658437" cy="10207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Things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4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UTURE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08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00"/>
            <a:ext cx="9144000" cy="56261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94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1117600"/>
            <a:ext cx="7515775" cy="45089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dirty="0"/>
              <a:t>	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Concluding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Thoughts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stage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disparate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networks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multitude</a:t>
            </a:r>
          </a:p>
          <a:p>
            <a:pPr>
              <a:lnSpc>
                <a:spcPts val="20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together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interoperate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21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standards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24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dirty="0"/>
              <a:t>	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effort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require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businesses,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governments,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standards</a:t>
            </a:r>
          </a:p>
          <a:p>
            <a:pPr>
              <a:lnSpc>
                <a:spcPts val="18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000" dirty="0"/>
              <a:t>		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organizations,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academia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together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toward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1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000" dirty="0"/>
              <a:t>		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common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goal  </a:t>
            </a:r>
          </a:p>
          <a:p>
            <a:pPr>
              <a:lnSpc>
                <a:spcPts val="1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acceptance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among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populace,</a:t>
            </a:r>
          </a:p>
          <a:p>
            <a:pPr>
              <a:lnSpc>
                <a:spcPts val="20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service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providers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deliver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applications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</a:p>
          <a:p>
            <a:pPr>
              <a:lnSpc>
                <a:spcPts val="21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/>
              <a:t>	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tangible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value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peoples’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lives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4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dirty="0"/>
              <a:t>	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represent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advancement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technology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>
              <a:lnSpc>
                <a:spcPts val="18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dirty="0"/>
              <a:t>		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technology’s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sake;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industry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needs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demonstrate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value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1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dirty="0"/>
              <a:t>			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terms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28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1066800"/>
            <a:ext cx="8587736" cy="353430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dirty="0"/>
              <a:t>	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Concluding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Thoughts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 happening now, with tremendous transformational potential. </a:t>
            </a:r>
          </a:p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But the challenges must be addressed to realize the opportunities and </a:t>
            </a:r>
          </a:p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Benefits</a:t>
            </a:r>
          </a:p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endParaRPr lang="en-US" altLang="zh-C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 It will take Informed engagement, dialogue, and collaboration </a:t>
            </a:r>
          </a:p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across a range of stakeholders to find solutions and to plot the most </a:t>
            </a:r>
          </a:p>
          <a:p>
            <a:pPr>
              <a:lnSpc>
                <a:spcPts val="2900"/>
              </a:lnSpc>
              <a:tabLst>
                <a:tab pos="342900" algn="l"/>
                <a:tab pos="457200" algn="l"/>
                <a:tab pos="736600" algn="l"/>
                <a:tab pos="1333500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effective ways forward.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0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538162" y="3933825"/>
            <a:ext cx="1203388" cy="863600"/>
          </a:xfrm>
          <a:custGeom>
            <a:avLst/>
            <a:gdLst>
              <a:gd name="connsiteX0" fmla="*/ 416471 w 1203388"/>
              <a:gd name="connsiteY0" fmla="*/ 130175 h 863600"/>
              <a:gd name="connsiteX1" fmla="*/ 416471 w 1203388"/>
              <a:gd name="connsiteY1" fmla="*/ 250825 h 863600"/>
              <a:gd name="connsiteX2" fmla="*/ 437133 w 1203388"/>
              <a:gd name="connsiteY2" fmla="*/ 250825 h 863600"/>
              <a:gd name="connsiteX3" fmla="*/ 437133 w 1203388"/>
              <a:gd name="connsiteY3" fmla="*/ 819150 h 863600"/>
              <a:gd name="connsiteX4" fmla="*/ 0 w 1203388"/>
              <a:gd name="connsiteY4" fmla="*/ 765175 h 863600"/>
              <a:gd name="connsiteX5" fmla="*/ 0 w 1203388"/>
              <a:gd name="connsiteY5" fmla="*/ 798448 h 863600"/>
              <a:gd name="connsiteX6" fmla="*/ 481647 w 1203388"/>
              <a:gd name="connsiteY6" fmla="*/ 863600 h 863600"/>
              <a:gd name="connsiteX7" fmla="*/ 481647 w 1203388"/>
              <a:gd name="connsiteY7" fmla="*/ 250825 h 863600"/>
              <a:gd name="connsiteX8" fmla="*/ 1138110 w 1203388"/>
              <a:gd name="connsiteY8" fmla="*/ 98425 h 863600"/>
              <a:gd name="connsiteX9" fmla="*/ 1138110 w 1203388"/>
              <a:gd name="connsiteY9" fmla="*/ 644525 h 863600"/>
              <a:gd name="connsiteX10" fmla="*/ 766127 w 1203388"/>
              <a:gd name="connsiteY10" fmla="*/ 612775 h 863600"/>
              <a:gd name="connsiteX11" fmla="*/ 766127 w 1203388"/>
              <a:gd name="connsiteY11" fmla="*/ 633348 h 863600"/>
              <a:gd name="connsiteX12" fmla="*/ 1182687 w 1203388"/>
              <a:gd name="connsiteY12" fmla="*/ 688975 h 863600"/>
              <a:gd name="connsiteX13" fmla="*/ 1182687 w 1203388"/>
              <a:gd name="connsiteY13" fmla="*/ 98425 h 863600"/>
              <a:gd name="connsiteX14" fmla="*/ 1203388 w 1203388"/>
              <a:gd name="connsiteY14" fmla="*/ 87248 h 863600"/>
              <a:gd name="connsiteX15" fmla="*/ 1203388 w 1203388"/>
              <a:gd name="connsiteY15" fmla="*/ 0 h 863600"/>
              <a:gd name="connsiteX16" fmla="*/ 459397 w 1203388"/>
              <a:gd name="connsiteY16" fmla="*/ 120650 h 863600"/>
              <a:gd name="connsiteX17" fmla="*/ 416471 w 1203388"/>
              <a:gd name="connsiteY17" fmla="*/ 130175 h 86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203388" h="863600">
                <a:moveTo>
                  <a:pt x="416471" y="130175"/>
                </a:moveTo>
                <a:lnTo>
                  <a:pt x="416471" y="250825"/>
                </a:lnTo>
                <a:lnTo>
                  <a:pt x="437133" y="250825"/>
                </a:lnTo>
                <a:lnTo>
                  <a:pt x="437133" y="819150"/>
                </a:lnTo>
                <a:lnTo>
                  <a:pt x="0" y="765175"/>
                </a:lnTo>
                <a:lnTo>
                  <a:pt x="0" y="798448"/>
                </a:lnTo>
                <a:lnTo>
                  <a:pt x="481647" y="863600"/>
                </a:lnTo>
                <a:lnTo>
                  <a:pt x="481647" y="250825"/>
                </a:lnTo>
                <a:lnTo>
                  <a:pt x="1138110" y="98425"/>
                </a:lnTo>
                <a:lnTo>
                  <a:pt x="1138110" y="644525"/>
                </a:lnTo>
                <a:lnTo>
                  <a:pt x="766127" y="612775"/>
                </a:lnTo>
                <a:lnTo>
                  <a:pt x="766127" y="633348"/>
                </a:lnTo>
                <a:lnTo>
                  <a:pt x="1182687" y="688975"/>
                </a:lnTo>
                <a:lnTo>
                  <a:pt x="1182687" y="98425"/>
                </a:lnTo>
                <a:lnTo>
                  <a:pt x="1203388" y="87248"/>
                </a:lnTo>
                <a:lnTo>
                  <a:pt x="1203388" y="0"/>
                </a:lnTo>
                <a:lnTo>
                  <a:pt x="459397" y="120650"/>
                </a:lnTo>
                <a:lnTo>
                  <a:pt x="416471" y="130175"/>
                </a:lnTo>
              </a:path>
            </a:pathLst>
          </a:custGeom>
          <a:solidFill>
            <a:srgbClr val="9999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531812" y="3927475"/>
            <a:ext cx="1216088" cy="876300"/>
          </a:xfrm>
          <a:custGeom>
            <a:avLst/>
            <a:gdLst>
              <a:gd name="connsiteX0" fmla="*/ 422821 w 1216088"/>
              <a:gd name="connsiteY0" fmla="*/ 136525 h 876300"/>
              <a:gd name="connsiteX1" fmla="*/ 422821 w 1216088"/>
              <a:gd name="connsiteY1" fmla="*/ 257175 h 876300"/>
              <a:gd name="connsiteX2" fmla="*/ 443483 w 1216088"/>
              <a:gd name="connsiteY2" fmla="*/ 257175 h 876300"/>
              <a:gd name="connsiteX3" fmla="*/ 443483 w 1216088"/>
              <a:gd name="connsiteY3" fmla="*/ 825500 h 876300"/>
              <a:gd name="connsiteX4" fmla="*/ 6350 w 1216088"/>
              <a:gd name="connsiteY4" fmla="*/ 771525 h 876300"/>
              <a:gd name="connsiteX5" fmla="*/ 6350 w 1216088"/>
              <a:gd name="connsiteY5" fmla="*/ 804798 h 876300"/>
              <a:gd name="connsiteX6" fmla="*/ 487997 w 1216088"/>
              <a:gd name="connsiteY6" fmla="*/ 869950 h 876300"/>
              <a:gd name="connsiteX7" fmla="*/ 487997 w 1216088"/>
              <a:gd name="connsiteY7" fmla="*/ 257175 h 876300"/>
              <a:gd name="connsiteX8" fmla="*/ 1144460 w 1216088"/>
              <a:gd name="connsiteY8" fmla="*/ 104775 h 876300"/>
              <a:gd name="connsiteX9" fmla="*/ 1144460 w 1216088"/>
              <a:gd name="connsiteY9" fmla="*/ 650875 h 876300"/>
              <a:gd name="connsiteX10" fmla="*/ 772477 w 1216088"/>
              <a:gd name="connsiteY10" fmla="*/ 619125 h 876300"/>
              <a:gd name="connsiteX11" fmla="*/ 772477 w 1216088"/>
              <a:gd name="connsiteY11" fmla="*/ 639698 h 876300"/>
              <a:gd name="connsiteX12" fmla="*/ 1189037 w 1216088"/>
              <a:gd name="connsiteY12" fmla="*/ 695325 h 876300"/>
              <a:gd name="connsiteX13" fmla="*/ 1189037 w 1216088"/>
              <a:gd name="connsiteY13" fmla="*/ 104775 h 876300"/>
              <a:gd name="connsiteX14" fmla="*/ 1209738 w 1216088"/>
              <a:gd name="connsiteY14" fmla="*/ 93598 h 876300"/>
              <a:gd name="connsiteX15" fmla="*/ 1209738 w 1216088"/>
              <a:gd name="connsiteY15" fmla="*/ 6350 h 876300"/>
              <a:gd name="connsiteX16" fmla="*/ 465747 w 1216088"/>
              <a:gd name="connsiteY16" fmla="*/ 127000 h 876300"/>
              <a:gd name="connsiteX17" fmla="*/ 422821 w 1216088"/>
              <a:gd name="connsiteY17" fmla="*/ 136525 h 876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216088" h="876300">
                <a:moveTo>
                  <a:pt x="422821" y="136525"/>
                </a:moveTo>
                <a:lnTo>
                  <a:pt x="422821" y="257175"/>
                </a:lnTo>
                <a:lnTo>
                  <a:pt x="443483" y="257175"/>
                </a:lnTo>
                <a:lnTo>
                  <a:pt x="443483" y="825500"/>
                </a:lnTo>
                <a:lnTo>
                  <a:pt x="6350" y="771525"/>
                </a:lnTo>
                <a:lnTo>
                  <a:pt x="6350" y="804798"/>
                </a:lnTo>
                <a:lnTo>
                  <a:pt x="487997" y="869950"/>
                </a:lnTo>
                <a:lnTo>
                  <a:pt x="487997" y="257175"/>
                </a:lnTo>
                <a:lnTo>
                  <a:pt x="1144460" y="104775"/>
                </a:lnTo>
                <a:lnTo>
                  <a:pt x="1144460" y="650875"/>
                </a:lnTo>
                <a:lnTo>
                  <a:pt x="772477" y="619125"/>
                </a:lnTo>
                <a:lnTo>
                  <a:pt x="772477" y="639698"/>
                </a:lnTo>
                <a:lnTo>
                  <a:pt x="1189037" y="695325"/>
                </a:lnTo>
                <a:lnTo>
                  <a:pt x="1189037" y="104775"/>
                </a:lnTo>
                <a:lnTo>
                  <a:pt x="1209738" y="93598"/>
                </a:lnTo>
                <a:lnTo>
                  <a:pt x="1209738" y="6350"/>
                </a:lnTo>
                <a:lnTo>
                  <a:pt x="465747" y="127000"/>
                </a:lnTo>
                <a:lnTo>
                  <a:pt x="422821" y="1365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9999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797175" y="4051300"/>
            <a:ext cx="1346200" cy="973073"/>
          </a:xfrm>
          <a:custGeom>
            <a:avLst/>
            <a:gdLst>
              <a:gd name="connsiteX0" fmla="*/ 481584 w 1346200"/>
              <a:gd name="connsiteY0" fmla="*/ 141223 h 973073"/>
              <a:gd name="connsiteX1" fmla="*/ 481584 w 1346200"/>
              <a:gd name="connsiteY1" fmla="*/ 284098 h 973073"/>
              <a:gd name="connsiteX2" fmla="*/ 503809 w 1346200"/>
              <a:gd name="connsiteY2" fmla="*/ 284098 h 973073"/>
              <a:gd name="connsiteX3" fmla="*/ 503809 w 1346200"/>
              <a:gd name="connsiteY3" fmla="*/ 928623 h 973073"/>
              <a:gd name="connsiteX4" fmla="*/ 11176 w 1346200"/>
              <a:gd name="connsiteY4" fmla="*/ 874648 h 973073"/>
              <a:gd name="connsiteX5" fmla="*/ 0 w 1346200"/>
              <a:gd name="connsiteY5" fmla="*/ 906398 h 973073"/>
              <a:gd name="connsiteX6" fmla="*/ 537209 w 1346200"/>
              <a:gd name="connsiteY6" fmla="*/ 973073 h 973073"/>
              <a:gd name="connsiteX7" fmla="*/ 537209 w 1346200"/>
              <a:gd name="connsiteY7" fmla="*/ 284098 h 973073"/>
              <a:gd name="connsiteX8" fmla="*/ 1281049 w 1346200"/>
              <a:gd name="connsiteY8" fmla="*/ 118998 h 973073"/>
              <a:gd name="connsiteX9" fmla="*/ 1281049 w 1346200"/>
              <a:gd name="connsiteY9" fmla="*/ 731773 h 973073"/>
              <a:gd name="connsiteX10" fmla="*/ 875791 w 1346200"/>
              <a:gd name="connsiteY10" fmla="*/ 688975 h 973073"/>
              <a:gd name="connsiteX11" fmla="*/ 875791 w 1346200"/>
              <a:gd name="connsiteY11" fmla="*/ 709548 h 973073"/>
              <a:gd name="connsiteX12" fmla="*/ 1325499 w 1346200"/>
              <a:gd name="connsiteY12" fmla="*/ 776223 h 973073"/>
              <a:gd name="connsiteX13" fmla="*/ 1325499 w 1346200"/>
              <a:gd name="connsiteY13" fmla="*/ 107950 h 973073"/>
              <a:gd name="connsiteX14" fmla="*/ 1346200 w 1346200"/>
              <a:gd name="connsiteY14" fmla="*/ 98425 h 973073"/>
              <a:gd name="connsiteX15" fmla="*/ 1346200 w 1346200"/>
              <a:gd name="connsiteY15" fmla="*/ 0 h 973073"/>
              <a:gd name="connsiteX16" fmla="*/ 514984 w 1346200"/>
              <a:gd name="connsiteY16" fmla="*/ 130175 h 973073"/>
              <a:gd name="connsiteX17" fmla="*/ 481584 w 1346200"/>
              <a:gd name="connsiteY17" fmla="*/ 141223 h 9730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346200" h="973073">
                <a:moveTo>
                  <a:pt x="481584" y="141223"/>
                </a:moveTo>
                <a:lnTo>
                  <a:pt x="481584" y="284098"/>
                </a:lnTo>
                <a:lnTo>
                  <a:pt x="503809" y="284098"/>
                </a:lnTo>
                <a:lnTo>
                  <a:pt x="503809" y="928623"/>
                </a:lnTo>
                <a:lnTo>
                  <a:pt x="11176" y="874648"/>
                </a:lnTo>
                <a:lnTo>
                  <a:pt x="0" y="906398"/>
                </a:lnTo>
                <a:lnTo>
                  <a:pt x="537209" y="973073"/>
                </a:lnTo>
                <a:lnTo>
                  <a:pt x="537209" y="284098"/>
                </a:lnTo>
                <a:lnTo>
                  <a:pt x="1281049" y="118998"/>
                </a:lnTo>
                <a:lnTo>
                  <a:pt x="1281049" y="731773"/>
                </a:lnTo>
                <a:lnTo>
                  <a:pt x="875791" y="688975"/>
                </a:lnTo>
                <a:lnTo>
                  <a:pt x="875791" y="709548"/>
                </a:lnTo>
                <a:lnTo>
                  <a:pt x="1325499" y="776223"/>
                </a:lnTo>
                <a:lnTo>
                  <a:pt x="1325499" y="107950"/>
                </a:lnTo>
                <a:lnTo>
                  <a:pt x="1346200" y="98425"/>
                </a:lnTo>
                <a:lnTo>
                  <a:pt x="1346200" y="0"/>
                </a:lnTo>
                <a:lnTo>
                  <a:pt x="514984" y="130175"/>
                </a:lnTo>
                <a:lnTo>
                  <a:pt x="481584" y="141223"/>
                </a:lnTo>
              </a:path>
            </a:pathLst>
          </a:custGeom>
          <a:solidFill>
            <a:srgbClr val="9999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790825" y="4044950"/>
            <a:ext cx="1358900" cy="985773"/>
          </a:xfrm>
          <a:custGeom>
            <a:avLst/>
            <a:gdLst>
              <a:gd name="connsiteX0" fmla="*/ 487934 w 1358900"/>
              <a:gd name="connsiteY0" fmla="*/ 147573 h 985773"/>
              <a:gd name="connsiteX1" fmla="*/ 487934 w 1358900"/>
              <a:gd name="connsiteY1" fmla="*/ 290448 h 985773"/>
              <a:gd name="connsiteX2" fmla="*/ 510159 w 1358900"/>
              <a:gd name="connsiteY2" fmla="*/ 290448 h 985773"/>
              <a:gd name="connsiteX3" fmla="*/ 510159 w 1358900"/>
              <a:gd name="connsiteY3" fmla="*/ 934973 h 985773"/>
              <a:gd name="connsiteX4" fmla="*/ 17526 w 1358900"/>
              <a:gd name="connsiteY4" fmla="*/ 880998 h 985773"/>
              <a:gd name="connsiteX5" fmla="*/ 6350 w 1358900"/>
              <a:gd name="connsiteY5" fmla="*/ 912748 h 985773"/>
              <a:gd name="connsiteX6" fmla="*/ 543559 w 1358900"/>
              <a:gd name="connsiteY6" fmla="*/ 979423 h 985773"/>
              <a:gd name="connsiteX7" fmla="*/ 543559 w 1358900"/>
              <a:gd name="connsiteY7" fmla="*/ 290448 h 985773"/>
              <a:gd name="connsiteX8" fmla="*/ 1287399 w 1358900"/>
              <a:gd name="connsiteY8" fmla="*/ 125348 h 985773"/>
              <a:gd name="connsiteX9" fmla="*/ 1287399 w 1358900"/>
              <a:gd name="connsiteY9" fmla="*/ 738123 h 985773"/>
              <a:gd name="connsiteX10" fmla="*/ 882141 w 1358900"/>
              <a:gd name="connsiteY10" fmla="*/ 695325 h 985773"/>
              <a:gd name="connsiteX11" fmla="*/ 882141 w 1358900"/>
              <a:gd name="connsiteY11" fmla="*/ 715898 h 985773"/>
              <a:gd name="connsiteX12" fmla="*/ 1331849 w 1358900"/>
              <a:gd name="connsiteY12" fmla="*/ 782573 h 985773"/>
              <a:gd name="connsiteX13" fmla="*/ 1331849 w 1358900"/>
              <a:gd name="connsiteY13" fmla="*/ 114300 h 985773"/>
              <a:gd name="connsiteX14" fmla="*/ 1352550 w 1358900"/>
              <a:gd name="connsiteY14" fmla="*/ 104775 h 985773"/>
              <a:gd name="connsiteX15" fmla="*/ 1352550 w 1358900"/>
              <a:gd name="connsiteY15" fmla="*/ 6350 h 985773"/>
              <a:gd name="connsiteX16" fmla="*/ 521334 w 1358900"/>
              <a:gd name="connsiteY16" fmla="*/ 136525 h 985773"/>
              <a:gd name="connsiteX17" fmla="*/ 487934 w 1358900"/>
              <a:gd name="connsiteY17" fmla="*/ 147573 h 9857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358900" h="985773">
                <a:moveTo>
                  <a:pt x="487934" y="147573"/>
                </a:moveTo>
                <a:lnTo>
                  <a:pt x="487934" y="290448"/>
                </a:lnTo>
                <a:lnTo>
                  <a:pt x="510159" y="290448"/>
                </a:lnTo>
                <a:lnTo>
                  <a:pt x="510159" y="934973"/>
                </a:lnTo>
                <a:lnTo>
                  <a:pt x="17526" y="880998"/>
                </a:lnTo>
                <a:lnTo>
                  <a:pt x="6350" y="912748"/>
                </a:lnTo>
                <a:lnTo>
                  <a:pt x="543559" y="979423"/>
                </a:lnTo>
                <a:lnTo>
                  <a:pt x="543559" y="290448"/>
                </a:lnTo>
                <a:lnTo>
                  <a:pt x="1287399" y="125348"/>
                </a:lnTo>
                <a:lnTo>
                  <a:pt x="1287399" y="738123"/>
                </a:lnTo>
                <a:lnTo>
                  <a:pt x="882141" y="695325"/>
                </a:lnTo>
                <a:lnTo>
                  <a:pt x="882141" y="715898"/>
                </a:lnTo>
                <a:lnTo>
                  <a:pt x="1331849" y="782573"/>
                </a:lnTo>
                <a:lnTo>
                  <a:pt x="1331849" y="114300"/>
                </a:lnTo>
                <a:lnTo>
                  <a:pt x="1352550" y="104775"/>
                </a:lnTo>
                <a:lnTo>
                  <a:pt x="1352550" y="6350"/>
                </a:lnTo>
                <a:lnTo>
                  <a:pt x="521334" y="136525"/>
                </a:lnTo>
                <a:lnTo>
                  <a:pt x="487934" y="14757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9999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5219700" y="4076700"/>
            <a:ext cx="1508125" cy="1081024"/>
          </a:xfrm>
          <a:custGeom>
            <a:avLst/>
            <a:gdLst>
              <a:gd name="connsiteX0" fmla="*/ 512698 w 1508125"/>
              <a:gd name="connsiteY0" fmla="*/ 163448 h 1081024"/>
              <a:gd name="connsiteX1" fmla="*/ 512698 w 1508125"/>
              <a:gd name="connsiteY1" fmla="*/ 327025 h 1081024"/>
              <a:gd name="connsiteX2" fmla="*/ 546100 w 1508125"/>
              <a:gd name="connsiteY2" fmla="*/ 327025 h 1081024"/>
              <a:gd name="connsiteX3" fmla="*/ 546100 w 1508125"/>
              <a:gd name="connsiteY3" fmla="*/ 1038225 h 1081024"/>
              <a:gd name="connsiteX4" fmla="*/ 11048 w 1508125"/>
              <a:gd name="connsiteY4" fmla="*/ 973073 h 1081024"/>
              <a:gd name="connsiteX5" fmla="*/ 0 w 1508125"/>
              <a:gd name="connsiteY5" fmla="*/ 1004823 h 1081024"/>
              <a:gd name="connsiteX6" fmla="*/ 600075 w 1508125"/>
              <a:gd name="connsiteY6" fmla="*/ 1081024 h 1081024"/>
              <a:gd name="connsiteX7" fmla="*/ 600075 w 1508125"/>
              <a:gd name="connsiteY7" fmla="*/ 315848 h 1081024"/>
              <a:gd name="connsiteX8" fmla="*/ 1420749 w 1508125"/>
              <a:gd name="connsiteY8" fmla="*/ 130175 h 1081024"/>
              <a:gd name="connsiteX9" fmla="*/ 1420749 w 1508125"/>
              <a:gd name="connsiteY9" fmla="*/ 807973 h 1081024"/>
              <a:gd name="connsiteX10" fmla="*/ 962025 w 1508125"/>
              <a:gd name="connsiteY10" fmla="*/ 765175 h 1081024"/>
              <a:gd name="connsiteX11" fmla="*/ 962025 w 1508125"/>
              <a:gd name="connsiteY11" fmla="*/ 796925 h 1081024"/>
              <a:gd name="connsiteX12" fmla="*/ 1474724 w 1508125"/>
              <a:gd name="connsiteY12" fmla="*/ 863600 h 1081024"/>
              <a:gd name="connsiteX13" fmla="*/ 1474724 w 1508125"/>
              <a:gd name="connsiteY13" fmla="*/ 118998 h 1081024"/>
              <a:gd name="connsiteX14" fmla="*/ 1508125 w 1508125"/>
              <a:gd name="connsiteY14" fmla="*/ 118998 h 1081024"/>
              <a:gd name="connsiteX15" fmla="*/ 1508125 w 1508125"/>
              <a:gd name="connsiteY15" fmla="*/ 0 h 1081024"/>
              <a:gd name="connsiteX16" fmla="*/ 568325 w 1508125"/>
              <a:gd name="connsiteY16" fmla="*/ 152400 h 1081024"/>
              <a:gd name="connsiteX17" fmla="*/ 512698 w 1508125"/>
              <a:gd name="connsiteY17" fmla="*/ 163448 h 1081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508125" h="1081024">
                <a:moveTo>
                  <a:pt x="512698" y="163448"/>
                </a:moveTo>
                <a:lnTo>
                  <a:pt x="512698" y="327025"/>
                </a:lnTo>
                <a:lnTo>
                  <a:pt x="546100" y="327025"/>
                </a:lnTo>
                <a:lnTo>
                  <a:pt x="546100" y="1038225"/>
                </a:lnTo>
                <a:lnTo>
                  <a:pt x="11048" y="973073"/>
                </a:lnTo>
                <a:lnTo>
                  <a:pt x="0" y="1004823"/>
                </a:lnTo>
                <a:lnTo>
                  <a:pt x="600075" y="1081024"/>
                </a:lnTo>
                <a:lnTo>
                  <a:pt x="600075" y="315848"/>
                </a:lnTo>
                <a:lnTo>
                  <a:pt x="1420749" y="130175"/>
                </a:lnTo>
                <a:lnTo>
                  <a:pt x="1420749" y="807973"/>
                </a:lnTo>
                <a:lnTo>
                  <a:pt x="962025" y="765175"/>
                </a:lnTo>
                <a:lnTo>
                  <a:pt x="962025" y="796925"/>
                </a:lnTo>
                <a:lnTo>
                  <a:pt x="1474724" y="863600"/>
                </a:lnTo>
                <a:lnTo>
                  <a:pt x="1474724" y="118998"/>
                </a:lnTo>
                <a:lnTo>
                  <a:pt x="1508125" y="118998"/>
                </a:lnTo>
                <a:lnTo>
                  <a:pt x="1508125" y="0"/>
                </a:lnTo>
                <a:lnTo>
                  <a:pt x="568325" y="152400"/>
                </a:lnTo>
                <a:lnTo>
                  <a:pt x="512698" y="163448"/>
                </a:lnTo>
              </a:path>
            </a:pathLst>
          </a:custGeom>
          <a:solidFill>
            <a:srgbClr val="9999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5213350" y="4070350"/>
            <a:ext cx="1520825" cy="1093724"/>
          </a:xfrm>
          <a:custGeom>
            <a:avLst/>
            <a:gdLst>
              <a:gd name="connsiteX0" fmla="*/ 519048 w 1520825"/>
              <a:gd name="connsiteY0" fmla="*/ 169798 h 1093724"/>
              <a:gd name="connsiteX1" fmla="*/ 519048 w 1520825"/>
              <a:gd name="connsiteY1" fmla="*/ 333375 h 1093724"/>
              <a:gd name="connsiteX2" fmla="*/ 552450 w 1520825"/>
              <a:gd name="connsiteY2" fmla="*/ 333375 h 1093724"/>
              <a:gd name="connsiteX3" fmla="*/ 552450 w 1520825"/>
              <a:gd name="connsiteY3" fmla="*/ 1044575 h 1093724"/>
              <a:gd name="connsiteX4" fmla="*/ 17398 w 1520825"/>
              <a:gd name="connsiteY4" fmla="*/ 979423 h 1093724"/>
              <a:gd name="connsiteX5" fmla="*/ 6350 w 1520825"/>
              <a:gd name="connsiteY5" fmla="*/ 1011173 h 1093724"/>
              <a:gd name="connsiteX6" fmla="*/ 606425 w 1520825"/>
              <a:gd name="connsiteY6" fmla="*/ 1087374 h 1093724"/>
              <a:gd name="connsiteX7" fmla="*/ 606425 w 1520825"/>
              <a:gd name="connsiteY7" fmla="*/ 322198 h 1093724"/>
              <a:gd name="connsiteX8" fmla="*/ 1427099 w 1520825"/>
              <a:gd name="connsiteY8" fmla="*/ 136525 h 1093724"/>
              <a:gd name="connsiteX9" fmla="*/ 1427099 w 1520825"/>
              <a:gd name="connsiteY9" fmla="*/ 814323 h 1093724"/>
              <a:gd name="connsiteX10" fmla="*/ 968375 w 1520825"/>
              <a:gd name="connsiteY10" fmla="*/ 771525 h 1093724"/>
              <a:gd name="connsiteX11" fmla="*/ 968375 w 1520825"/>
              <a:gd name="connsiteY11" fmla="*/ 803275 h 1093724"/>
              <a:gd name="connsiteX12" fmla="*/ 1481074 w 1520825"/>
              <a:gd name="connsiteY12" fmla="*/ 869950 h 1093724"/>
              <a:gd name="connsiteX13" fmla="*/ 1481074 w 1520825"/>
              <a:gd name="connsiteY13" fmla="*/ 125348 h 1093724"/>
              <a:gd name="connsiteX14" fmla="*/ 1514475 w 1520825"/>
              <a:gd name="connsiteY14" fmla="*/ 125348 h 1093724"/>
              <a:gd name="connsiteX15" fmla="*/ 1514475 w 1520825"/>
              <a:gd name="connsiteY15" fmla="*/ 6350 h 1093724"/>
              <a:gd name="connsiteX16" fmla="*/ 574675 w 1520825"/>
              <a:gd name="connsiteY16" fmla="*/ 158750 h 1093724"/>
              <a:gd name="connsiteX17" fmla="*/ 519048 w 1520825"/>
              <a:gd name="connsiteY17" fmla="*/ 169798 h 1093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1520825" h="1093724">
                <a:moveTo>
                  <a:pt x="519048" y="169798"/>
                </a:moveTo>
                <a:lnTo>
                  <a:pt x="519048" y="333375"/>
                </a:lnTo>
                <a:lnTo>
                  <a:pt x="552450" y="333375"/>
                </a:lnTo>
                <a:lnTo>
                  <a:pt x="552450" y="1044575"/>
                </a:lnTo>
                <a:lnTo>
                  <a:pt x="17398" y="979423"/>
                </a:lnTo>
                <a:lnTo>
                  <a:pt x="6350" y="1011173"/>
                </a:lnTo>
                <a:lnTo>
                  <a:pt x="606425" y="1087374"/>
                </a:lnTo>
                <a:lnTo>
                  <a:pt x="606425" y="322198"/>
                </a:lnTo>
                <a:lnTo>
                  <a:pt x="1427099" y="136525"/>
                </a:lnTo>
                <a:lnTo>
                  <a:pt x="1427099" y="814323"/>
                </a:lnTo>
                <a:lnTo>
                  <a:pt x="968375" y="771525"/>
                </a:lnTo>
                <a:lnTo>
                  <a:pt x="968375" y="803275"/>
                </a:lnTo>
                <a:lnTo>
                  <a:pt x="1481074" y="869950"/>
                </a:lnTo>
                <a:lnTo>
                  <a:pt x="1481074" y="125348"/>
                </a:lnTo>
                <a:lnTo>
                  <a:pt x="1514475" y="125348"/>
                </a:lnTo>
                <a:lnTo>
                  <a:pt x="1514475" y="6350"/>
                </a:lnTo>
                <a:lnTo>
                  <a:pt x="574675" y="158750"/>
                </a:lnTo>
                <a:lnTo>
                  <a:pt x="519048" y="16979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9999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308100"/>
            <a:ext cx="3721100" cy="26416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5959" y="522267"/>
            <a:ext cx="7960256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Road is Difficult, but </a:t>
            </a:r>
            <a:r>
              <a:rPr lang="en-US" altLang="zh-CN" sz="3998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Future is Bright</a:t>
            </a:r>
            <a:endParaRPr lang="en-US" altLang="zh-CN" sz="3998" dirty="0">
              <a:solidFill>
                <a:srgbClr val="675E47"/>
              </a:solidFill>
              <a:latin typeface="Cambria" pitchFamily="18" charset="0"/>
              <a:cs typeface="Cambria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06400" y="4902200"/>
            <a:ext cx="15367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Wingdings" pitchFamily="18" charset="0"/>
                <a:cs typeface="Wingdings" pitchFamily="18" charset="0"/>
              </a:rPr>
              <a:t>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TIME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2857500" y="5118100"/>
            <a:ext cx="16764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Wingdings" pitchFamily="18" charset="0"/>
                <a:cs typeface="Wingdings" pitchFamily="18" charset="0"/>
              </a:rPr>
              <a:t>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PLACE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549900" y="5245100"/>
            <a:ext cx="17018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Wingdings" pitchFamily="18" charset="0"/>
                <a:cs typeface="Wingdings" pitchFamily="18" charset="0"/>
              </a:rPr>
              <a:t>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Any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2019300"/>
            <a:ext cx="126638" cy="29059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6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4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 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889001" y="1117600"/>
            <a:ext cx="6633867" cy="417550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		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Reading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Suggestions  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4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Next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Evolution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17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Changing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Everything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18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Cisco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Business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Solutions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(IBSG)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1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Things,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ITU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Report  </a:t>
            </a:r>
          </a:p>
          <a:p>
            <a:pPr>
              <a:lnSpc>
                <a:spcPts val="18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5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http://www.itu.int/dms_pub/itu-s/opb/pol/S-POL-IR.IT-2005-SUM-PDF-E.pdf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1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Things,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McKinsey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Quarterly  </a:t>
            </a:r>
          </a:p>
          <a:p>
            <a:pPr>
              <a:lnSpc>
                <a:spcPts val="17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5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http://www.mckinsey.com/insights/high_tech_telecoms_internet/</a:t>
            </a:r>
          </a:p>
          <a:p>
            <a:pPr>
              <a:lnSpc>
                <a:spcPts val="13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	</a:t>
            </a:r>
            <a:r>
              <a:rPr lang="en-US" altLang="zh-CN" sz="15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the_internet_of_things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2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Understanding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Basic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Layers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IoT  </a:t>
            </a:r>
          </a:p>
          <a:p>
            <a:pPr>
              <a:lnSpc>
                <a:spcPts val="17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5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http://www.fundacionbankinter.org/system/documents/8193/original/</a:t>
            </a:r>
          </a:p>
          <a:p>
            <a:pPr>
              <a:lnSpc>
                <a:spcPts val="13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	</a:t>
            </a:r>
            <a:r>
              <a:rPr lang="en-US" altLang="zh-CN" sz="15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Chapter_3_Understanding_the_three_basic_layers.pdf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22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Things  </a:t>
            </a:r>
          </a:p>
          <a:p>
            <a:pPr>
              <a:lnSpc>
                <a:spcPts val="17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 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5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http://www.ida.gov.sg/~/media/Files/Infocomm%20Landscape/Technology/</a:t>
            </a:r>
          </a:p>
          <a:p>
            <a:pPr>
              <a:lnSpc>
                <a:spcPts val="1300"/>
              </a:lnSpc>
              <a:tabLst>
                <a:tab pos="114300" algn="l"/>
                <a:tab pos="393700" algn="l"/>
                <a:tab pos="1028700" algn="l"/>
              </a:tabLst>
            </a:pPr>
            <a:r>
              <a:rPr lang="en-US" altLang="zh-CN" dirty="0"/>
              <a:t>		</a:t>
            </a:r>
            <a:r>
              <a:rPr lang="en-US" altLang="zh-CN" sz="15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TechnologyRoadmap/InternetOfThings.pdf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14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6377451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What’s the Internet of Things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69900" y="1498600"/>
            <a:ext cx="17526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218" dirty="0">
                <a:solidFill>
                  <a:srgbClr val="675E47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79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Definition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12800" y="2082800"/>
            <a:ext cx="73152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(3)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term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"Internet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Things"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has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come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describe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number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technologies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research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disciplines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that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enable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reach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out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world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physical</a:t>
            </a:r>
            <a:r>
              <a:rPr lang="en-US" altLang="zh-CN" sz="24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objects.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4635500" y="3441700"/>
            <a:ext cx="16256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------IoT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2008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12800" y="3873500"/>
            <a:ext cx="73152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(4)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“Things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having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identities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virtual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personalities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operating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smart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spaces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using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intelligent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interfaces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connect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communicate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within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social,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environmental,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user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contexts”.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448300" y="5232400"/>
            <a:ext cx="20193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-------IoT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2020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71501"/>
            <a:ext cx="9143998" cy="5714998"/>
          </a:xfrm>
          <a:custGeom>
            <a:avLst/>
            <a:gdLst>
              <a:gd name="connsiteX0" fmla="*/ 0 w 9143998"/>
              <a:gd name="connsiteY0" fmla="*/ 0 h 5714998"/>
              <a:gd name="connsiteX1" fmla="*/ 9143998 w 9143998"/>
              <a:gd name="connsiteY1" fmla="*/ 0 h 5714998"/>
              <a:gd name="connsiteX2" fmla="*/ 9143998 w 9143998"/>
              <a:gd name="connsiteY2" fmla="*/ 5714998 h 5714998"/>
              <a:gd name="connsiteX3" fmla="*/ 0 w 9143998"/>
              <a:gd name="connsiteY3" fmla="*/ 5714998 h 5714998"/>
              <a:gd name="connsiteX4" fmla="*/ 0 w 9143998"/>
              <a:gd name="connsiteY4" fmla="*/ 0 h 5714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5714998">
                <a:moveTo>
                  <a:pt x="0" y="0"/>
                </a:moveTo>
                <a:lnTo>
                  <a:pt x="9143998" y="0"/>
                </a:lnTo>
                <a:lnTo>
                  <a:pt x="9143998" y="5714998"/>
                </a:lnTo>
                <a:lnTo>
                  <a:pt x="0" y="5714998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447207" y="508000"/>
            <a:ext cx="4074833" cy="6104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Acknowledgements</a:t>
            </a:r>
            <a:endParaRPr lang="en-US" altLang="zh-CN" sz="3200" dirty="0">
              <a:solidFill>
                <a:srgbClr val="7F7F7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2286180" y="1371669"/>
            <a:ext cx="4558940" cy="62324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977900" algn="l"/>
              </a:tabLst>
            </a:pPr>
            <a:r>
              <a:rPr lang="en-US" altLang="zh-CN" dirty="0"/>
              <a:t>	</a:t>
            </a:r>
            <a:r>
              <a:rPr lang="en-US" altLang="zh-CN" sz="24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Saad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Liaquat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Kiani  </a:t>
            </a:r>
          </a:p>
          <a:p>
            <a:pPr>
              <a:lnSpc>
                <a:spcPts val="1900"/>
              </a:lnSpc>
              <a:tabLst>
                <a:tab pos="977900" algn="l"/>
              </a:tabLst>
            </a:pPr>
            <a:r>
              <a:rPr lang="en-US" altLang="zh-CN" sz="17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LiaquatKianiS@cardi".ac.uk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saad.kiani@cern.ch</a:t>
            </a: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0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4736" y="2238506"/>
            <a:ext cx="2071080" cy="5975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                <a:tab pos="50800" algn="l"/>
              </a:tabLst>
            </a:pPr>
            <a:r>
              <a:rPr lang="en-US" altLang="zh-CN" dirty="0"/>
              <a:t>	</a:t>
            </a:r>
            <a:r>
              <a:rPr lang="en-US" altLang="zh-CN" sz="36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QianZhang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340100" y="2851094"/>
            <a:ext cx="24511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/>
            </a:pPr>
            <a:r>
              <a:rPr lang="en-US" altLang="zh-CN" sz="3602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FYTGS,HKUST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19400" y="3692282"/>
            <a:ext cx="5041900" cy="170816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3600" dirty="0"/>
              <a:t>Karen Rose</a:t>
            </a:r>
            <a:br>
              <a:rPr lang="en-US" sz="3600" dirty="0"/>
            </a:br>
            <a:r>
              <a:rPr lang="en-US" sz="3600" dirty="0"/>
              <a:t>Sr. Director, Strategy &amp; Analysis </a:t>
            </a:r>
            <a:r>
              <a:rPr lang="en-US" sz="3600" dirty="0" err="1"/>
              <a:t>rose@isoc.org</a:t>
            </a:r>
            <a:r>
              <a:rPr lang="en-US" sz="3600" dirty="0"/>
              <a:t> 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6923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3345" y="3048000"/>
            <a:ext cx="7467600" cy="152349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n-US" sz="9600" b="1" dirty="0"/>
              <a:t>THANK YOU</a:t>
            </a:r>
            <a:r>
              <a:rPr lang="en-US" sz="3200" b="1" dirty="0"/>
              <a:t> 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49246"/>
            <a:ext cx="8001000" cy="161544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B607-59E4-D847-ADAC-C43452508A1F}" type="datetime1">
              <a:rPr lang="en-US" smtClean="0"/>
              <a:t>1/28/2018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1143000" y="6356350"/>
            <a:ext cx="6248400" cy="365125"/>
          </a:xfrm>
        </p:spPr>
        <p:txBody>
          <a:bodyPr/>
          <a:lstStyle/>
          <a:p>
            <a:r>
              <a:rPr lang="en-US"/>
              <a:t>NEPAL SCHOOL ON INTERNET GOVERNANCE 2018
19-20 OF JANUARY 2018, NEPAL</a:t>
            </a:r>
          </a:p>
        </p:txBody>
      </p:sp>
    </p:spTree>
    <p:extLst>
      <p:ext uri="{BB962C8B-B14F-4D97-AF65-F5344CB8AC3E}">
        <p14:creationId xmlns:p14="http://schemas.microsoft.com/office/powerpoint/2010/main" val="6052104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4"/>
          <p:cNvSpPr>
            <a:spLocks noGrp="1"/>
          </p:cNvSpPr>
          <p:nvPr>
            <p:ph sz="quarter" idx="10"/>
          </p:nvPr>
        </p:nvSpPr>
        <p:spPr>
          <a:xfrm>
            <a:off x="490539" y="1584325"/>
            <a:ext cx="8339137" cy="25098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4400"/>
              <a:t>Fair Information Practice </a:t>
            </a:r>
            <a:r>
              <a:rPr lang="en-US" altLang="en-US" sz="4400">
                <a:solidFill>
                  <a:srgbClr val="0033A0"/>
                </a:solidFill>
              </a:rPr>
              <a:t>Principles</a:t>
            </a:r>
          </a:p>
        </p:txBody>
      </p:sp>
    </p:spTree>
    <p:extLst>
      <p:ext uri="{BB962C8B-B14F-4D97-AF65-F5344CB8AC3E}">
        <p14:creationId xmlns:p14="http://schemas.microsoft.com/office/powerpoint/2010/main" val="84229690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Fair Information Practice Principles</a:t>
            </a:r>
          </a:p>
        </p:txBody>
      </p:sp>
      <p:sp>
        <p:nvSpPr>
          <p:cNvPr id="5939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8600" y="1714500"/>
            <a:ext cx="8686800" cy="954088"/>
          </a:xfrm>
          <a:prstGeom prst="rect">
            <a:avLst/>
          </a:prstGeom>
        </p:spPr>
        <p:txBody>
          <a:bodyPr/>
          <a:lstStyle/>
          <a:p>
            <a:pPr marL="285750" indent="-28575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sz="2000" b="0" dirty="0">
                <a:ea typeface="ＭＳ Ｐゴシック" charset="0"/>
              </a:rPr>
              <a:t>The Fair Information Practice Principles (FIPPs) are a widely accepted framework of defining principles to be used in the evaluation and consideration of systems, processes, or programs that affect individual privacy.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  <a:defRPr/>
            </a:pPr>
            <a:endParaRPr lang="en-US" b="0" dirty="0">
              <a:ea typeface="ＭＳ Ｐゴシック" charset="0"/>
            </a:endParaRPr>
          </a:p>
          <a:p>
            <a:pPr>
              <a:defRPr/>
            </a:pPr>
            <a:endParaRPr lang="en-US" b="0" dirty="0"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 bwMode="gray">
          <a:xfrm>
            <a:off x="1092201" y="2971800"/>
            <a:ext cx="5834063" cy="3532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Transparency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Individual Control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Respect for Context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Focused Collection and Responsible Use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Security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Access and Accuracy 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Accountability</a:t>
            </a:r>
          </a:p>
          <a:p>
            <a:pPr marL="285750" indent="-285750">
              <a:lnSpc>
                <a:spcPct val="90000"/>
              </a:lnSpc>
              <a:buClr>
                <a:srgbClr val="3366FF"/>
              </a:buClr>
              <a:buFont typeface="Wingdings" charset="2"/>
              <a:buChar char="§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285750" indent="-285750">
              <a:lnSpc>
                <a:spcPct val="90000"/>
              </a:lnSpc>
              <a:buClr>
                <a:srgbClr val="3366FF"/>
              </a:buClr>
              <a:buFont typeface="Wingdings" charset="2"/>
              <a:buChar char="§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7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4"/>
          <p:cNvSpPr>
            <a:spLocks noGrp="1"/>
          </p:cNvSpPr>
          <p:nvPr>
            <p:ph sz="quarter" idx="10"/>
          </p:nvPr>
        </p:nvSpPr>
        <p:spPr>
          <a:xfrm>
            <a:off x="490539" y="1584325"/>
            <a:ext cx="8339137" cy="25098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4400"/>
              <a:t>2015 Legislative </a:t>
            </a:r>
            <a:br>
              <a:rPr lang="en-US" altLang="en-US" sz="4400"/>
            </a:br>
            <a:r>
              <a:rPr lang="en-US" altLang="en-US" sz="4400">
                <a:solidFill>
                  <a:srgbClr val="0033A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4658421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2015 Legislative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AB-66 (Weber) - Peace officers: body worn cameras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AB-83 (Gatto) - Personal Data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AB-195 (Chau) - Unauthorized access to computer systems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AB-259 (Dabahneh) - Personal information: privacy</a:t>
            </a:r>
          </a:p>
        </p:txBody>
      </p:sp>
    </p:spTree>
    <p:extLst>
      <p:ext uri="{BB962C8B-B14F-4D97-AF65-F5344CB8AC3E}">
        <p14:creationId xmlns:p14="http://schemas.microsoft.com/office/powerpoint/2010/main" val="1091732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2015 Legislative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/>
          <a:lstStyle/>
          <a:p>
            <a:pPr marL="285750" indent="-28575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b="0" dirty="0">
                <a:ea typeface="ＭＳ Ｐゴシック" charset="0"/>
              </a:rPr>
              <a:t>AB-856 (Calderon) -  Invasion of Privacy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b="0" dirty="0">
                <a:ea typeface="ＭＳ Ｐゴシック" charset="0"/>
              </a:rPr>
              <a:t>AB-964 (</a:t>
            </a:r>
            <a:r>
              <a:rPr lang="en-US" b="0" dirty="0" err="1">
                <a:ea typeface="ＭＳ Ｐゴシック" charset="0"/>
              </a:rPr>
              <a:t>Chau</a:t>
            </a:r>
            <a:r>
              <a:rPr lang="en-US" b="0" dirty="0">
                <a:ea typeface="ＭＳ Ｐゴシック" charset="0"/>
              </a:rPr>
              <a:t>) - Civil Law: privacy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b="0" dirty="0">
                <a:ea typeface="ＭＳ Ｐゴシック" charset="0"/>
              </a:rPr>
              <a:t>AB-1116 ( Privacy Committee) - Connected televisions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b="0" dirty="0">
                <a:ea typeface="ＭＳ Ｐゴシック" charset="0"/>
              </a:rPr>
              <a:t>AB-1541 (Privacy Committee) - Privacy: personal information</a:t>
            </a:r>
          </a:p>
          <a:p>
            <a:pPr marL="0" indent="0">
              <a:defRPr/>
            </a:pPr>
            <a:endParaRPr lang="en-US" b="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151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2015 Legislative Summary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14538"/>
            <a:ext cx="8229600" cy="339566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SB-30 (Gaines) - Carjacking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SB-34 (Hill) - Automated license plate recognition systems: use of data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SB-178 (Leno) - Privacy: electronic communications: search warrant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SB-570 (Jackson) - Personal information: privacy: breach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endParaRPr lang="en-US" altLang="en-US" b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5546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2015 Legislative Summary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/>
          <a:lstStyle/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SB-576 (Leno) - Mobile applications: geolocation information: privacy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SB-690 (Stone)- Stalking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SB-741 (Hill) - Mobile communications: privacy</a:t>
            </a:r>
          </a:p>
          <a:p>
            <a:pPr marL="285750" indent="-285750">
              <a:buClr>
                <a:srgbClr val="3366FF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SB-1177 (Steinberg) - Privacy: students of 2014</a:t>
            </a:r>
          </a:p>
        </p:txBody>
      </p:sp>
    </p:spTree>
    <p:extLst>
      <p:ext uri="{BB962C8B-B14F-4D97-AF65-F5344CB8AC3E}">
        <p14:creationId xmlns:p14="http://schemas.microsoft.com/office/powerpoint/2010/main" val="944710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4"/>
          <p:cNvSpPr>
            <a:spLocks noGrp="1"/>
          </p:cNvSpPr>
          <p:nvPr>
            <p:ph sz="quarter" idx="10"/>
          </p:nvPr>
        </p:nvSpPr>
        <p:spPr>
          <a:xfrm>
            <a:off x="490539" y="1584325"/>
            <a:ext cx="8339137" cy="25098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4400" dirty="0"/>
              <a:t>Future Privacy Policy</a:t>
            </a:r>
            <a:br>
              <a:rPr lang="en-US" altLang="en-US" sz="4400" dirty="0"/>
            </a:br>
            <a:r>
              <a:rPr lang="en-US" altLang="en-US" sz="4400" dirty="0">
                <a:solidFill>
                  <a:srgbClr val="0033A0"/>
                </a:solidFill>
              </a:rPr>
              <a:t>Roadmap</a:t>
            </a:r>
          </a:p>
        </p:txBody>
      </p:sp>
    </p:spTree>
    <p:extLst>
      <p:ext uri="{BB962C8B-B14F-4D97-AF65-F5344CB8AC3E}">
        <p14:creationId xmlns:p14="http://schemas.microsoft.com/office/powerpoint/2010/main" val="140393091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6377451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What’s the Internet of Things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84200" y="1473200"/>
            <a:ext cx="12446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2796" dirty="0">
                <a:solidFill>
                  <a:srgbClr val="A9A57C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History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76300" y="1968500"/>
            <a:ext cx="68326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6" dirty="0">
                <a:solidFill>
                  <a:srgbClr val="9CBEBD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1997,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“The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Things”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is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seventh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series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ITU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104900" y="2324100"/>
            <a:ext cx="60706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Reports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originally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launched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1997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under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title</a:t>
            </a:r>
          </a:p>
          <a:p>
            <a:pPr>
              <a:lnSpc>
                <a:spcPts val="24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“Challenges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Network”.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76300" y="3048000"/>
            <a:ext cx="6416308" cy="7899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6" dirty="0">
                <a:solidFill>
                  <a:srgbClr val="9CBEBD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1999,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Auto-ID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Center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founded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MIT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500"/>
              </a:lnSpc>
              <a:tabLst/>
            </a:pPr>
            <a:r>
              <a:rPr lang="en-US" altLang="zh-CN" sz="2004" dirty="0">
                <a:solidFill>
                  <a:srgbClr val="9CBEBD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2003,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EPC </a:t>
            </a:r>
            <a:r>
              <a:rPr lang="en-US" altLang="zh-CN" sz="2004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(Electronic Product Code)</a:t>
            </a:r>
            <a:r>
              <a:rPr lang="en-US" altLang="zh-CN" sz="2004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Global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founded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MIT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876300" y="3949700"/>
            <a:ext cx="67691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9CBEBD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2005,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Four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important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technologies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was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104900" y="4292600"/>
            <a:ext cx="3073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proposed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WSIS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conference.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876300" y="4711700"/>
            <a:ext cx="69342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/>
            </a:pPr>
            <a:r>
              <a:rPr lang="en-US" altLang="zh-CN" sz="2004" dirty="0">
                <a:solidFill>
                  <a:srgbClr val="9CBEBD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2008,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First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international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conference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internet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things: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IOT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498600" y="5054600"/>
            <a:ext cx="25019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/>
            </a:pP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2008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was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held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at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Zurich.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702"/>
            <a:ext cx="9144000" cy="624189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Fundamental Privacy Principles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Transparency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Individual Control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Respect for Context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Focused Collection and Responsible Use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Security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Access and Accuracy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altLang="en-US" b="0">
                <a:ea typeface="ＭＳ Ｐゴシック" charset="-128"/>
              </a:rPr>
              <a:t>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464008395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1. Transparency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Expand California’s Online Privacy Protection Act (CalOPPA) to include: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A short-form summary at the beginning of every privacy policy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Notice of what “type” of IoT sensor information is collected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Notice of what “specific” personal information an organization has collected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Notice of what “purpose” information is collected and shared with whom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Application of CalOPPA to State agencies and their use of personal information</a:t>
            </a:r>
          </a:p>
          <a:p>
            <a:pPr marL="285750" indent="-285750"/>
            <a:endParaRPr lang="en-US" altLang="en-US">
              <a:ea typeface="ＭＳ Ｐゴシック" charset="-128"/>
            </a:endParaRPr>
          </a:p>
          <a:p>
            <a:pPr marL="285750" indent="-285750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9510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2. Individual Control</a:t>
            </a:r>
            <a:br>
              <a:rPr lang="en-US" altLang="en-US">
                <a:ea typeface="ＭＳ Ｐゴシック" charset="-128"/>
              </a:rPr>
            </a:br>
            <a:endParaRPr lang="en-US" altLang="en-US">
              <a:ea typeface="ＭＳ Ｐゴシック" charset="-128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92500"/>
          </a:bodyPr>
          <a:lstStyle/>
          <a:p>
            <a:pPr marL="285750" indent="-285750">
              <a:buClr>
                <a:schemeClr val="accent2"/>
              </a:buClr>
              <a:buFont typeface="Arial" charset="0"/>
              <a:buChar char="•"/>
            </a:pPr>
            <a:r>
              <a:rPr lang="en-US" altLang="en-US" b="0">
                <a:ea typeface="ＭＳ Ｐゴシック" charset="-128"/>
              </a:rPr>
              <a:t>Require opt-in/opt-out consent distinct from the operation of the IoT device</a:t>
            </a:r>
          </a:p>
          <a:p>
            <a:pPr marL="285750" indent="-285750">
              <a:buClr>
                <a:schemeClr val="accent2"/>
              </a:buClr>
              <a:buFont typeface="Arial" charset="0"/>
              <a:buChar char="•"/>
            </a:pPr>
            <a:r>
              <a:rPr lang="en-US" altLang="en-US" b="0">
                <a:ea typeface="ＭＳ Ｐゴシック" charset="-128"/>
              </a:rPr>
              <a:t>Provide more consumer privacy choices—Not simply all or nothing</a:t>
            </a:r>
          </a:p>
          <a:p>
            <a:pPr marL="285750" indent="-285750">
              <a:buClr>
                <a:schemeClr val="accent2"/>
              </a:buClr>
              <a:buFont typeface="Arial" charset="0"/>
              <a:buChar char="•"/>
            </a:pPr>
            <a:r>
              <a:rPr lang="en-US" altLang="en-US" b="0">
                <a:ea typeface="ＭＳ Ｐゴシック" charset="-128"/>
              </a:rPr>
              <a:t>Provide the ability to delete information</a:t>
            </a:r>
          </a:p>
          <a:p>
            <a:pPr marL="285750" indent="-285750">
              <a:buClr>
                <a:schemeClr val="accent2"/>
              </a:buClr>
              <a:buFont typeface="Arial" charset="0"/>
              <a:buChar char="•"/>
            </a:pPr>
            <a:r>
              <a:rPr lang="en-US" altLang="en-US" b="0">
                <a:ea typeface="ＭＳ Ｐゴシック" charset="-128"/>
              </a:rPr>
              <a:t>Privacy by Design—default IoT settings for privacy</a:t>
            </a:r>
          </a:p>
          <a:p>
            <a:pPr marL="285750" indent="-285750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5977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3. Respect for Context</a:t>
            </a:r>
            <a:br>
              <a:rPr lang="en-US" altLang="en-US">
                <a:ea typeface="ＭＳ Ｐゴシック" charset="-128"/>
              </a:rPr>
            </a:br>
            <a:endParaRPr lang="en-US" altLang="en-US">
              <a:ea typeface="ＭＳ Ｐゴシック" charset="-128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Restrict third-party sale of sensitive PII for marketing or unrelated advertising purposes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Respect the purpose for which the data is collected 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Prohibit the use of data in unexpected ways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Require a “reasonable expectation of privacy” standard</a:t>
            </a:r>
          </a:p>
          <a:p>
            <a:pPr marL="285750" indent="-285750"/>
            <a:endParaRPr lang="en-US" altLang="en-US">
              <a:ea typeface="ＭＳ Ｐゴシック" charset="-128"/>
            </a:endParaRPr>
          </a:p>
          <a:p>
            <a:pPr marL="285750" indent="-285750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7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4. Focused Collection and Responsible Use</a:t>
            </a:r>
            <a:br>
              <a:rPr lang="en-US" altLang="en-US">
                <a:ea typeface="ＭＳ Ｐゴシック" charset="-128"/>
              </a:rPr>
            </a:br>
            <a:endParaRPr lang="en-US" altLang="en-US">
              <a:ea typeface="ＭＳ Ｐゴシック" charset="-128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Expand the definition of “Personally Identifiable Information” (PII)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Expand the definition of “Personal Information” under the Information Practices Act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Provide data minimization incentives for organizations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Provide data correction and “second-hand” exclusion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Responsible use of data based on fairness</a:t>
            </a:r>
          </a:p>
          <a:p>
            <a:pPr marL="285750" indent="-285750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18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5. Security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Provide for increased data breach notification of non-encrypted re-identified information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Require robust identity theft protection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Require reasonable security procedures and practices of businesses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Incentivize two-factor authentication / Biometric authentication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Align product warranty and customer expectations with security fixes and product life-cycle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2202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6. Access and Accuracy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57401"/>
            <a:ext cx="8229600" cy="339407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“Right to Know” what information an organization has collected about you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Right to know what third-parties an organization has shared your PII with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Right to correct inaccuracies in your information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Right to export or transfer your information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§"/>
            </a:pPr>
            <a:r>
              <a:rPr lang="en-US" altLang="en-US" b="0">
                <a:ea typeface="ＭＳ Ｐゴシック" charset="-128"/>
              </a:rPr>
              <a:t>Right to access digital assets or information from deceased heirs</a:t>
            </a:r>
          </a:p>
        </p:txBody>
      </p:sp>
    </p:spTree>
    <p:extLst>
      <p:ext uri="{BB962C8B-B14F-4D97-AF65-F5344CB8AC3E}">
        <p14:creationId xmlns:p14="http://schemas.microsoft.com/office/powerpoint/2010/main" val="166560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28600" y="1108076"/>
            <a:ext cx="8686800" cy="6064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7. Accountability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4294967295"/>
          </p:nvPr>
        </p:nvSpPr>
        <p:spPr>
          <a:xfrm>
            <a:off x="428625" y="2057401"/>
            <a:ext cx="8229600" cy="3394075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Provide stronger enforcement mechanisms: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Federal Trade Commission (FTC)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California Office of the Attorney General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Consumer private right of action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Data Breach Notification Requirements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0" dirty="0"/>
              <a:t>EU-U.S. Privacy Shield Safe Harbor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22911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Placeholder 9"/>
          <p:cNvSpPr>
            <a:spLocks noGrp="1"/>
          </p:cNvSpPr>
          <p:nvPr>
            <p:ph type="subTitle" idx="1"/>
          </p:nvPr>
        </p:nvSpPr>
        <p:spPr>
          <a:xfrm>
            <a:off x="228600" y="2384425"/>
            <a:ext cx="8682038" cy="325438"/>
          </a:xfrm>
        </p:spPr>
        <p:txBody>
          <a:bodyPr/>
          <a:lstStyle/>
          <a:p>
            <a:pPr>
              <a:defRPr/>
            </a:pPr>
            <a:r>
              <a:rPr lang="en-US" altLang="en-US" dirty="0" err="1"/>
              <a:t>Girard.Kelly@asm.ca.gov</a:t>
            </a:r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90538" y="1584325"/>
            <a:ext cx="7924800" cy="1022350"/>
          </a:xfrm>
        </p:spPr>
        <p:txBody>
          <a:bodyPr/>
          <a:lstStyle/>
          <a:p>
            <a:pPr marL="0" indent="0">
              <a:defRPr/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808389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458200" y="0"/>
            <a:ext cx="685800" cy="6858000"/>
          </a:xfrm>
          <a:custGeom>
            <a:avLst/>
            <a:gdLst>
              <a:gd name="connsiteX0" fmla="*/ 0 w 685800"/>
              <a:gd name="connsiteY0" fmla="*/ 6858000 h 6858000"/>
              <a:gd name="connsiteX1" fmla="*/ 685800 w 685800"/>
              <a:gd name="connsiteY1" fmla="*/ 6858000 h 6858000"/>
              <a:gd name="connsiteX2" fmla="*/ 685800 w 685800"/>
              <a:gd name="connsiteY2" fmla="*/ 0 h 6858000"/>
              <a:gd name="connsiteX3" fmla="*/ 0 w 685800"/>
              <a:gd name="connsiteY3" fmla="*/ 0 h 6858000"/>
              <a:gd name="connsiteX4" fmla="*/ 0 w 6858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0">
                <a:moveTo>
                  <a:pt x="0" y="6858000"/>
                </a:moveTo>
                <a:lnTo>
                  <a:pt x="685800" y="6858000"/>
                </a:lnTo>
                <a:lnTo>
                  <a:pt x="6858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675E4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458200" y="5486400"/>
            <a:ext cx="685800" cy="685800"/>
          </a:xfrm>
          <a:custGeom>
            <a:avLst/>
            <a:gdLst>
              <a:gd name="connsiteX0" fmla="*/ 0 w 685800"/>
              <a:gd name="connsiteY0" fmla="*/ 685800 h 685800"/>
              <a:gd name="connsiteX1" fmla="*/ 685800 w 685800"/>
              <a:gd name="connsiteY1" fmla="*/ 685800 h 685800"/>
              <a:gd name="connsiteX2" fmla="*/ 685800 w 685800"/>
              <a:gd name="connsiteY2" fmla="*/ 0 h 685800"/>
              <a:gd name="connsiteX3" fmla="*/ 0 w 685800"/>
              <a:gd name="connsiteY3" fmla="*/ 0 h 685800"/>
              <a:gd name="connsiteX4" fmla="*/ 0 w 685800"/>
              <a:gd name="connsiteY4" fmla="*/ 6858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</a:path>
            </a:pathLst>
          </a:custGeom>
          <a:solidFill>
            <a:srgbClr val="A9A57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900" y="2501900"/>
            <a:ext cx="5207000" cy="37719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6100" y="571500"/>
            <a:ext cx="6377451" cy="63607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en-US" altLang="zh-CN" sz="3998" dirty="0">
                <a:solidFill>
                  <a:srgbClr val="675E47"/>
                </a:solidFill>
                <a:latin typeface="Cambria" pitchFamily="18" charset="0"/>
                <a:cs typeface="Cambria" pitchFamily="18" charset="0"/>
              </a:rPr>
              <a:t>What’s the Internet of Things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22300" y="1574800"/>
            <a:ext cx="70739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From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time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,any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place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connectivity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anyone,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will</a:t>
            </a:r>
          </a:p>
          <a:p>
            <a:pPr>
              <a:lnSpc>
                <a:spcPts val="2800"/>
              </a:lnSpc>
              <a:tabLst/>
            </a:pP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now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have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connectivity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for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2F2B20"/>
                </a:solidFill>
                <a:latin typeface="Calibri" pitchFamily="18" charset="0"/>
                <a:cs typeface="Calibri" pitchFamily="18" charset="0"/>
              </a:rPr>
              <a:t>anything!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95" y="308682"/>
            <a:ext cx="7886700" cy="1325563"/>
          </a:xfrm>
        </p:spPr>
        <p:txBody>
          <a:bodyPr/>
          <a:lstStyle/>
          <a:p>
            <a:r>
              <a:rPr lang="en-US" dirty="0" err="1"/>
              <a:t>IoT</a:t>
            </a:r>
            <a:r>
              <a:rPr lang="en-US" dirty="0"/>
              <a:t>  Architecture</a:t>
            </a:r>
          </a:p>
        </p:txBody>
      </p:sp>
      <p:pic>
        <p:nvPicPr>
          <p:cNvPr id="5" name="Picture 2" descr="http://www.digi.com/images/diagrams/idigi-diag-net-infr-u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3" y="1377597"/>
            <a:ext cx="8794392" cy="5368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34666" y="854445"/>
            <a:ext cx="160866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altLang="ko-KR" sz="1000" dirty="0"/>
              <a:t>Source: digi.com</a:t>
            </a:r>
            <a:endParaRPr lang="ko-KR" altLang="en-US" sz="1000" dirty="0"/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7400833" y="6096001"/>
            <a:ext cx="1623638" cy="761999"/>
            <a:chOff x="7221846" y="4239430"/>
            <a:chExt cx="1716666" cy="762726"/>
          </a:xfrm>
        </p:grpSpPr>
        <p:grpSp>
          <p:nvGrpSpPr>
            <p:cNvPr id="8" name="Group 42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10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8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  <a:cs typeface="+mn-cs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  <a:cs typeface="+mn-cs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  <a:cs typeface="+mn-cs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621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2320</Words>
  <Application>Microsoft Office PowerPoint</Application>
  <PresentationFormat>On-screen Show (4:3)</PresentationFormat>
  <Paragraphs>843</Paragraphs>
  <Slides>78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맑은 고딕</vt:lpstr>
      <vt:lpstr>ＭＳ Ｐゴシック</vt:lpstr>
      <vt:lpstr>宋体</vt:lpstr>
      <vt:lpstr>Arial</vt:lpstr>
      <vt:lpstr>Calibri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IoT 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 Privacy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Fair Information Practice Principles</vt:lpstr>
      <vt:lpstr>PowerPoint Presentation</vt:lpstr>
      <vt:lpstr>2015 Legislative Summary</vt:lpstr>
      <vt:lpstr>2015 Legislative Summary</vt:lpstr>
      <vt:lpstr>2015 Legislative Summary</vt:lpstr>
      <vt:lpstr>2015 Legislative Summary</vt:lpstr>
      <vt:lpstr>PowerPoint Presentation</vt:lpstr>
      <vt:lpstr>Fundamental Privacy Principles</vt:lpstr>
      <vt:lpstr>1. Transparency</vt:lpstr>
      <vt:lpstr>2. Individual Control </vt:lpstr>
      <vt:lpstr>3. Respect for Context </vt:lpstr>
      <vt:lpstr>4. Focused Collection and Responsible Use </vt:lpstr>
      <vt:lpstr>5. Security</vt:lpstr>
      <vt:lpstr>6. Access and Accuracy</vt:lpstr>
      <vt:lpstr>7. Accountability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Sudeep Tamrakar</cp:lastModifiedBy>
  <cp:revision>45</cp:revision>
  <dcterms:created xsi:type="dcterms:W3CDTF">2006-08-16T00:00:00Z</dcterms:created>
  <dcterms:modified xsi:type="dcterms:W3CDTF">2018-01-28T07:04:17Z</dcterms:modified>
</cp:coreProperties>
</file>